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3C3_9E9FE1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7" r:id="rId2"/>
  </p:sldMasterIdLst>
  <p:notesMasterIdLst>
    <p:notesMasterId r:id="rId27"/>
  </p:notesMasterIdLst>
  <p:sldIdLst>
    <p:sldId id="878" r:id="rId3"/>
    <p:sldId id="963" r:id="rId4"/>
    <p:sldId id="1011" r:id="rId5"/>
    <p:sldId id="1044" r:id="rId6"/>
    <p:sldId id="1045" r:id="rId7"/>
    <p:sldId id="1046" r:id="rId8"/>
    <p:sldId id="1027" r:id="rId9"/>
    <p:sldId id="1048" r:id="rId10"/>
    <p:sldId id="1049" r:id="rId11"/>
    <p:sldId id="1047" r:id="rId12"/>
    <p:sldId id="986" r:id="rId13"/>
    <p:sldId id="1050" r:id="rId14"/>
    <p:sldId id="1051" r:id="rId15"/>
    <p:sldId id="1052" r:id="rId16"/>
    <p:sldId id="1053" r:id="rId17"/>
    <p:sldId id="1054" r:id="rId18"/>
    <p:sldId id="1056" r:id="rId19"/>
    <p:sldId id="1055" r:id="rId20"/>
    <p:sldId id="1057" r:id="rId21"/>
    <p:sldId id="1058" r:id="rId22"/>
    <p:sldId id="1059" r:id="rId23"/>
    <p:sldId id="994" r:id="rId24"/>
    <p:sldId id="1003" r:id="rId25"/>
    <p:sldId id="995" r:id="rId26"/>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0CF07B-6E39-BA96-E675-62BF1354A8D0}" name="Gomes de Siqueira,Alexandre" initials="GdS" userId="Gomes de Siqueira,Alexandre" providerId="None"/>
  <p188:author id="{A53C7C81-9C56-D4F7-74F3-F289CA3B6308}" name="Chancey, Kristen A." initials="CKA" userId="S::kchancey@ufl.edu::042b7c22-1c43-425b-8067-423f61b353a0" providerId="AD"/>
  <p188:author id="{3CBC8EC4-6475-F544-759E-DEC7E5FA23E3}" name="Martin,Joshua L" initials="ML" userId="S::joshua.martin@ufl.edu::25286dc8-54d3-41a1-9686-62cd670665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022"/>
    <a:srgbClr val="1089B9"/>
    <a:srgbClr val="20675C"/>
    <a:srgbClr val="FFFFFF"/>
    <a:srgbClr val="F155DC"/>
    <a:srgbClr val="0073E6"/>
    <a:srgbClr val="EB0000"/>
    <a:srgbClr val="FF7300"/>
    <a:srgbClr val="00EB4B"/>
    <a:srgbClr val="1AB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74035" autoAdjust="0"/>
  </p:normalViewPr>
  <p:slideViewPr>
    <p:cSldViewPr snapToGrid="0" showGuides="1">
      <p:cViewPr varScale="1">
        <p:scale>
          <a:sx n="82" d="100"/>
          <a:sy n="82" d="100"/>
        </p:scale>
        <p:origin x="978" y="84"/>
      </p:cViewPr>
      <p:guideLst/>
    </p:cSldViewPr>
  </p:slideViewPr>
  <p:outlineViewPr>
    <p:cViewPr>
      <p:scale>
        <a:sx n="33" d="100"/>
        <a:sy n="33" d="100"/>
      </p:scale>
      <p:origin x="0" y="-1337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68" d="100"/>
          <a:sy n="168" d="100"/>
        </p:scale>
        <p:origin x="46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6.xml"/></Relationships>
</file>

<file path=ppt/comments/modernComment_3C3_9E9FE13.xml><?xml version="1.0" encoding="utf-8"?>
<p188:cmLst xmlns:a="http://schemas.openxmlformats.org/drawingml/2006/main" xmlns:r="http://schemas.openxmlformats.org/officeDocument/2006/relationships" xmlns:p188="http://schemas.microsoft.com/office/powerpoint/2018/8/main">
  <p188:cm id="{2A345B6B-953D-4E16-8E18-6CFCE07EEDDB}" authorId="{3CBC8EC4-6475-F544-759E-DEC7E5FA23E3}" created="2022-09-06T19:00:22.397">
    <pc:sldMkLst xmlns:pc="http://schemas.microsoft.com/office/powerpoint/2013/main/command">
      <pc:docMk/>
      <pc:sldMk cId="166329875" sldId="963"/>
    </pc:sldMkLst>
    <p188:pos x="-374650" y="212725"/>
    <p188:txBody>
      <a:bodyPr/>
      <a:lstStyle/>
      <a:p>
        <a:r>
          <a:rPr lang="en-US"/>
          <a:t>https://www.gettyimages.com/detail/photo/abstract-technological-background-in-vibrant-colors-royalty-free-image/1308328981?adppopup=true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ON SCREEN</a:t>
            </a:r>
            <a:endParaRPr lang="en-US" dirty="0"/>
          </a:p>
          <a:p>
            <a:pPr marL="0" lvl="0" indent="0" algn="l" rtl="0">
              <a:spcBef>
                <a:spcPts val="0"/>
              </a:spcBef>
              <a:spcAft>
                <a:spcPts val="0"/>
              </a:spcAft>
              <a:buNone/>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Welcome back! </a:t>
            </a:r>
            <a:r>
              <a:rPr lang="en-US" dirty="0"/>
              <a:t>In this video, we will begin to explore threads and communication between processes.  We will also begin to explore race conditions in the context of processes with multiple threads. Let’s get started by looking at threads.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a:t>
            </a:fld>
            <a:endParaRPr lang="en-US"/>
          </a:p>
        </p:txBody>
      </p:sp>
    </p:spTree>
    <p:extLst>
      <p:ext uri="{BB962C8B-B14F-4D97-AF65-F5344CB8AC3E}">
        <p14:creationId xmlns:p14="http://schemas.microsoft.com/office/powerpoint/2010/main" val="407091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dirty="0"/>
          </a:p>
          <a:p>
            <a:r>
              <a:rPr lang="en-US" dirty="0"/>
              <a:t>Now that we understand threads, we can also see that they can be very powerful, but also dangerous. </a:t>
            </a:r>
          </a:p>
          <a:p>
            <a:endParaRPr lang="en-US" dirty="0"/>
          </a:p>
          <a:p>
            <a:r>
              <a:rPr lang="en-US" dirty="0"/>
              <a:t>Put simply, It is easy to make mistakes when using threads.</a:t>
            </a:r>
          </a:p>
          <a:p>
            <a:endParaRPr lang="en-US" dirty="0"/>
          </a:p>
          <a:p>
            <a:r>
              <a:rPr lang="en-US" dirty="0"/>
              <a:t>Several of the issues with threads arise from the fact that they share memory spaces. Corrupt data states, Race conditions, Lost data, and Duplicated data are some of the issues we will look closely in future lectures.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44600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ON SCREEN</a:t>
            </a:r>
            <a:endParaRPr lang="en-US" dirty="0"/>
          </a:p>
          <a:p>
            <a:pPr marL="0" lvl="0" indent="0" algn="l" rtl="0">
              <a:spcBef>
                <a:spcPts val="0"/>
              </a:spcBef>
              <a:spcAft>
                <a:spcPts val="0"/>
              </a:spcAft>
              <a:buNone/>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However, sharing memory can also facilitate the communication between process. We will next look at some strategies applied by processes to achieve inter-process communication.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p>
          <a:p>
            <a:pPr marL="0" lvl="0" indent="0" algn="l" rtl="0">
              <a:spcBef>
                <a:spcPts val="0"/>
              </a:spcBef>
              <a:spcAft>
                <a:spcPts val="0"/>
              </a:spcAft>
              <a:buNone/>
            </a:pPr>
            <a:r>
              <a:rPr lang="en-US" b="1" dirty="0"/>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928320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dirty="0"/>
          </a:p>
          <a:p>
            <a:r>
              <a:rPr lang="en-US" dirty="0"/>
              <a:t>The process model isolates processes, but sometimes we need them to communicate…</a:t>
            </a:r>
            <a:r>
              <a:rPr lang="en-US" b="1" dirty="0"/>
              <a:t> [CLICK]</a:t>
            </a:r>
          </a:p>
          <a:p>
            <a:endParaRPr lang="en-US" dirty="0"/>
          </a:p>
          <a:p>
            <a:r>
              <a:rPr lang="en-US" dirty="0"/>
              <a:t>Processes need to communicate to coordinate actions, exchange data, notify of events, etc.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210571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There are two main strategies to achieve inter-process communication: Shared Memory and Message Passing.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With shared memory, processes (or threads) can read and write directly to memory.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1"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This strategy requires a shared memory space and can make it difficult to manage caching and the consistency of the data in the shared memory areas.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1"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This strategy typically requires explicit synchronization (implemented by the programmers) between the processes (or threads) accessing the shared memory.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Message Passing is typically supported by the OS. No shared memory space is needed, being a good option for communication, for example, between systems connected by a network.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1"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Typically, the system handles synchronization, avoiding memory-specific problems.</a:t>
            </a:r>
          </a:p>
          <a:p>
            <a:pPr algn="l">
              <a:lnSpc>
                <a:spcPts val="2457"/>
              </a:lnSpc>
              <a:spcAft>
                <a:spcPts val="600"/>
              </a:spcAft>
              <a:buNone/>
            </a:pPr>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2373944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Message passing systems accept data parcels and deliver them between processes.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Two common approaches are pipes (local only) and network sockets (between hosts).</a:t>
            </a:r>
            <a:r>
              <a:rPr lang="en-US" sz="1200" b="1" kern="1200" dirty="0">
                <a:solidFill>
                  <a:schemeClr val="tx1"/>
                </a:solidFill>
                <a:latin typeface="+mn-lt"/>
                <a:ea typeface="+mn-ea"/>
                <a:cs typeface="+mn-cs"/>
              </a:rPr>
              <a:t> [CLICK]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Pipes communicate information between two processes on the same system, handled by the kernel, usually pipes are a file-based transaction. Internally, when a message is received, a file is written. When a message is consumed, the file is read and removed from the file.</a:t>
            </a:r>
            <a:r>
              <a:rPr lang="en-US" sz="1200" b="1" kern="1200" dirty="0">
                <a:solidFill>
                  <a:schemeClr val="tx1"/>
                </a:solidFill>
                <a:latin typeface="+mn-lt"/>
                <a:ea typeface="+mn-ea"/>
                <a:cs typeface="+mn-cs"/>
              </a:rPr>
              <a:t> [CLICK]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Network sockets are similar to pipes, but information can be exchanged between the same host (or computer) or different computers on a network.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Independently of the approach, message passing systems require some sort of communication protocol to transmit the information. </a:t>
            </a:r>
          </a:p>
          <a:p>
            <a:pPr algn="l">
              <a:lnSpc>
                <a:spcPts val="2457"/>
              </a:lnSpc>
              <a:spcAft>
                <a:spcPts val="600"/>
              </a:spcAft>
              <a:buNone/>
            </a:pPr>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339624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Communication protocols are well-defined protocols for connecting to &amp; addressing recipients of messages. </a:t>
            </a:r>
            <a:r>
              <a:rPr lang="en-US" b="1" dirty="0"/>
              <a:t>[CLICK]</a:t>
            </a:r>
          </a:p>
          <a:p>
            <a:endParaRPr lang="en-US" b="0" dirty="0"/>
          </a:p>
          <a:p>
            <a:r>
              <a:rPr lang="en-US" b="0" dirty="0"/>
              <a:t>They define how messages are Formatted and encoded. </a:t>
            </a:r>
            <a:r>
              <a:rPr lang="en-US" b="1" dirty="0"/>
              <a:t>[CLICK]</a:t>
            </a:r>
            <a:endParaRPr lang="en-US" b="0" dirty="0"/>
          </a:p>
          <a:p>
            <a:endParaRPr lang="en-US" b="0" dirty="0"/>
          </a:p>
          <a:p>
            <a:r>
              <a:rPr lang="en-US" b="0" dirty="0"/>
              <a:t>They control how buffers are utilized and control the flow of information during communication. </a:t>
            </a:r>
            <a:r>
              <a:rPr lang="en-US" b="1" dirty="0"/>
              <a:t>[CLICK]</a:t>
            </a:r>
            <a:endParaRPr lang="en-US" b="0" dirty="0"/>
          </a:p>
          <a:p>
            <a:endParaRPr lang="en-US" b="0" dirty="0"/>
          </a:p>
          <a:p>
            <a:r>
              <a:rPr lang="en-US" b="0" dirty="0"/>
              <a:t>Communication protocols also define if delivery of messages is guaranteed and if sent messages are received in the same order as they are sent or not. </a:t>
            </a:r>
            <a:r>
              <a:rPr lang="en-US" b="1" dirty="0"/>
              <a:t>[CLICK]</a:t>
            </a:r>
            <a:endParaRPr lang="en-US" b="0" dirty="0"/>
          </a:p>
          <a:p>
            <a:endParaRPr lang="en-US" b="0" dirty="0"/>
          </a:p>
          <a:p>
            <a:r>
              <a:rPr lang="en-US" b="0" dirty="0"/>
              <a:t>The communication protocols also defines how processes sending messages behave. After sending a message, should the process block until the response is received? This is defined by the communication protocol.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272031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ON SCREEN</a:t>
            </a:r>
            <a:endParaRPr lang="en-US" dirty="0"/>
          </a:p>
          <a:p>
            <a:pPr marL="0" lvl="0" indent="0" algn="l" rtl="0">
              <a:spcBef>
                <a:spcPts val="0"/>
              </a:spcBef>
              <a:spcAft>
                <a:spcPts val="0"/>
              </a:spcAft>
              <a:buNone/>
            </a:pPr>
            <a:endParaRPr lang="en-US" b="0" dirty="0"/>
          </a:p>
          <a:p>
            <a:pPr marL="0" lvl="0" indent="0" algn="l" rtl="0">
              <a:spcBef>
                <a:spcPts val="0"/>
              </a:spcBef>
              <a:spcAft>
                <a:spcPts val="0"/>
              </a:spcAft>
              <a:buNone/>
            </a:pPr>
            <a:r>
              <a:rPr lang="en-US" dirty="0"/>
              <a:t>Now that we have learned two ways in which processes can communicate (message passing and shared memory), let’s talk about some issues that may arise when multiple processes or threads work together and share resources to complete a task.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of such issues is called race condition.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race condition is an undesirable situation that occurs when a process or thread attempts to perform two or more operations at the same time, but because of the nature of the task, the operations must be done in the proper sequence to be done correctly. They occur when two processes, or threads, attempt to access the same resource at the same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Race conditions are a common issue for multithreaded applications.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3368500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have two sample procedures, a Producer and a Consumer. The producer writes characters to a vector called Spool and the consumer, consumes characters from the spool and writes them on the screen. </a:t>
            </a:r>
            <a:r>
              <a:rPr lang="en-US" b="1" dirty="0"/>
              <a:t>[CLICK]</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control where a new character must be written in the spool, the producer increments a variable called “in” every time a new character is added to the spool. </a:t>
            </a:r>
            <a:r>
              <a:rPr lang="en-US" b="1" dirty="0"/>
              <a:t>[CLICK]</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control from where the next character must be read from the spool, the consumer procedure increments a variable called “out” after consuming a character from the spool. </a:t>
            </a:r>
            <a:r>
              <a:rPr lang="en-US" b="1" dirty="0"/>
              <a:t>[CLICK]</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the image, the next character to be consumed will come from the position 06 of the spool, while the next character will be written to position nine.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create a race condition, let’s consider two process threads that work as producers (P1 and P2) that are producers. Both execute the same code, sharing the spool and the in and out variables.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consider that P1 adds the character “t” to position 9 of the spool.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The next step is to increment the variable “in” by 1.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However, P1 is preempted. It may, for example, have ran out of time and another thread or process was  scheduled in its place.  </a:t>
            </a:r>
            <a:r>
              <a:rPr lang="en-US" b="1" dirty="0"/>
              <a:t>[CLICK]</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suppose that next, P2 runs, writes to the spool and is also preempted.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P2 writes an “exclamation point” to position 9 of the spool, replacing the information written by P1.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race condition. Due to the sequence of execution of the processes, information was lost. In this case, the character written in the spool by P1 was replaced by P2.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gets worse.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Not just the character “t” is lost, but also the variable “in” is incremented twice. Once by P1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and again by P2. There is now an empty entry in the spool. </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2156134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similar condition can happen if we have two process threads working as Consumers.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Let’s assume consumers C1 and C2.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Here, C1 runs first and reads the character “n” from the position 6 of the spool.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Before incrementing the variable “out,” it is preempted and C2 runs. C2 now reads the same character “n” from the Spool and gets preempted.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Because of the race condition, the character “n” was read twice, which is an error. Similarly to the producer example, another issue occurs.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Because the variable “out” is incremented twice, the character in position 7 is never consumed and displayed. </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19</a:t>
            </a:fld>
            <a:endParaRPr lang="en-US"/>
          </a:p>
        </p:txBody>
      </p:sp>
    </p:spTree>
    <p:extLst>
      <p:ext uri="{BB962C8B-B14F-4D97-AF65-F5344CB8AC3E}">
        <p14:creationId xmlns:p14="http://schemas.microsoft.com/office/powerpoint/2010/main" val="88003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Critical regions are Regions of code that we must protect from interruptions. </a:t>
            </a:r>
            <a:r>
              <a:rPr lang="en-US" b="1" dirty="0"/>
              <a:t>[CLICK]</a:t>
            </a:r>
          </a:p>
          <a:p>
            <a:pPr marL="0" lvl="0" indent="0" algn="l" rtl="0">
              <a:spcBef>
                <a:spcPts val="0"/>
              </a:spcBef>
              <a:spcAft>
                <a:spcPts val="0"/>
              </a:spcAft>
              <a:buNone/>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Issues related to race conditions can be solved identifying critical regions.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Instructions inside critical regions must be atomic (or indivisible). Either all operations in the critical region are executed, or none of them are.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achieve that, locking strategies have been developed. </a:t>
            </a:r>
          </a:p>
          <a:p>
            <a:pPr marL="0" lvl="0" indent="0" algn="l" rtl="0">
              <a:spcBef>
                <a:spcPts val="0"/>
              </a:spcBef>
              <a:spcAft>
                <a:spcPts val="0"/>
              </a:spcAft>
              <a:buNone/>
            </a:pPr>
            <a:r>
              <a:rPr lang="en-US" dirty="0"/>
              <a:t>With locks, a process that wants to enter a critical region requests the lock. If it receives the lock, it can execute the instructions inside the critical region. Otherwise, it must wait until it acquires the lock.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Importantly, even if a process that has a lock gets preempted, no other process can enter the region. </a:t>
            </a:r>
          </a:p>
          <a:p>
            <a:pPr marL="0" lvl="0" indent="0" algn="l" rtl="0">
              <a:spcBef>
                <a:spcPts val="0"/>
              </a:spcBef>
              <a:spcAft>
                <a:spcPts val="0"/>
              </a:spcAft>
              <a:buNone/>
            </a:pPr>
            <a:r>
              <a:rPr lang="en-US" dirty="0"/>
              <a:t>Other processes can only enter the critical region after the lock is released and becomes available again. </a:t>
            </a:r>
          </a:p>
          <a:p>
            <a:pPr marL="0" lvl="0" indent="0" algn="l" rtl="0">
              <a:spcBef>
                <a:spcPts val="0"/>
              </a:spcBef>
              <a:spcAft>
                <a:spcPts val="0"/>
              </a:spcAft>
              <a:buNone/>
            </a:pPr>
            <a:r>
              <a:rPr lang="en-US" dirty="0"/>
              <a:t>With locks, race conditions can be avoided. In future lectures, we will investigate a variety of lock implementations. </a:t>
            </a:r>
          </a:p>
          <a:p>
            <a:pPr marL="0" lvl="0" indent="0" algn="l" rtl="0">
              <a:spcBef>
                <a:spcPts val="0"/>
              </a:spcBef>
              <a:spcAft>
                <a:spcPts val="0"/>
              </a:spcAft>
              <a:buNone/>
            </a:pPr>
            <a:r>
              <a:rPr lang="en-US" dirty="0"/>
              <a:t>For now, let’s look at the previous producer example, but now with locks. </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20</a:t>
            </a:fld>
            <a:endParaRPr lang="en-US"/>
          </a:p>
        </p:txBody>
      </p:sp>
    </p:spTree>
    <p:extLst>
      <p:ext uri="{BB962C8B-B14F-4D97-AF65-F5344CB8AC3E}">
        <p14:creationId xmlns:p14="http://schemas.microsoft.com/office/powerpoint/2010/main" val="2543352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dirty="0"/>
          </a:p>
          <a:p>
            <a:r>
              <a:rPr lang="en-US" dirty="0"/>
              <a:t>Let’s begin by comparing a single threaded process and a process that implements multiple threads. </a:t>
            </a:r>
            <a:r>
              <a:rPr lang="en-US" b="1" dirty="0"/>
              <a:t>[CLICK]</a:t>
            </a:r>
          </a:p>
          <a:p>
            <a:endParaRPr lang="en-US" dirty="0"/>
          </a:p>
          <a:p>
            <a:r>
              <a:rPr lang="en-US" dirty="0"/>
              <a:t>A single-threaded process is what we have been referring to as a “process” . It is a program in execution that has memory areas allocated for the code (or text), data, and files. When in execution, it loads the CPU registers with its information and it also has a stack, that keeps track of procedure calls. Additionally, it has a single program counter, or thread of execution. </a:t>
            </a:r>
            <a:r>
              <a:rPr lang="en-US" b="1" dirty="0"/>
              <a:t>[CLICK]</a:t>
            </a:r>
            <a:endParaRPr lang="en-US" dirty="0"/>
          </a:p>
          <a:p>
            <a:endParaRPr lang="en-US" dirty="0"/>
          </a:p>
          <a:p>
            <a:r>
              <a:rPr lang="en-US" dirty="0"/>
              <a:t>A multithreaded process differs in some key aspects. A multithreaded process has multiple threads of execution, or program counters. Each thread has its own register information and stack. However, all threads share the code, data, and file descriptors. </a:t>
            </a:r>
          </a:p>
          <a:p>
            <a:endParaRPr lang="en-US" b="0" dirty="0"/>
          </a:p>
          <a:p>
            <a:r>
              <a:rPr lang="en-US" b="1" dirty="0"/>
              <a:t>[CLICK – Next Slide]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891255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the critical region contains the instruction to add a character to the spool and the instruction to increment the “in” variable. </a:t>
            </a:r>
          </a:p>
          <a:p>
            <a:pPr marL="0" lvl="0" indent="0" algn="l" rtl="0">
              <a:spcBef>
                <a:spcPts val="0"/>
              </a:spcBef>
              <a:spcAft>
                <a:spcPts val="0"/>
              </a:spcAft>
              <a:buNone/>
            </a:pPr>
            <a:r>
              <a:rPr lang="en-US" dirty="0"/>
              <a:t>Therefore, a lock operation was added before these two instructions and an unlock operation was added after these two instructions.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P1 runs, it first requests the lock.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Since no other process has the lock, it acquires the lock and writes the character “t” to the position 9 of the spool.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Like before, P1 one is preempted before incrementing the variable “in.”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P2 runs. P2 requests the lock. However, since P1 has the lock, it has to wait.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P2 is preempted, and P1 runs again.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P1 increments the variable “in” by one and releases the lock. “in” is now equal 10.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P2 runs again, it acquires the lock and writes the exclamation point character to position 10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and increments the variable “in” to 11.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Finally, it releases the lock.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 repeated or lost characters in the spool. Race conditions were avoided by making the critical regions execute “atomically” with the use of locks. </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21</a:t>
            </a:fld>
            <a:endParaRPr lang="en-US"/>
          </a:p>
        </p:txBody>
      </p:sp>
    </p:spTree>
    <p:extLst>
      <p:ext uri="{BB962C8B-B14F-4D97-AF65-F5344CB8AC3E}">
        <p14:creationId xmlns:p14="http://schemas.microsoft.com/office/powerpoint/2010/main" val="2297733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Besides executing critical regions atomically, other conditions must be met to avoid race conditions. </a:t>
            </a:r>
            <a:r>
              <a:rPr lang="en-US" b="1" dirty="0"/>
              <a:t>[CLICK]</a:t>
            </a:r>
            <a:endParaRPr lang="en-US" b="0" dirty="0"/>
          </a:p>
          <a:p>
            <a:endParaRPr lang="en-US" b="0" dirty="0"/>
          </a:p>
          <a:p>
            <a:r>
              <a:rPr lang="en-US" b="0" dirty="0"/>
              <a:t>To avoid race conditions, we must maintain the following properties: </a:t>
            </a:r>
            <a:r>
              <a:rPr lang="en-US" b="1" dirty="0"/>
              <a:t>[CLICK]</a:t>
            </a:r>
            <a:endParaRPr lang="en-US" b="0" dirty="0"/>
          </a:p>
          <a:p>
            <a:endParaRPr lang="en-US" b="0" dirty="0"/>
          </a:p>
          <a:p>
            <a:r>
              <a:rPr lang="en-US" b="0" dirty="0"/>
              <a:t>(Concurrency) - No assumptions may be made about speed or number of CPUs. </a:t>
            </a:r>
            <a:r>
              <a:rPr lang="en-US" b="1" dirty="0"/>
              <a:t>[CLICK]</a:t>
            </a:r>
          </a:p>
          <a:p>
            <a:endParaRPr lang="en-US" b="0" dirty="0"/>
          </a:p>
          <a:p>
            <a:r>
              <a:rPr lang="en-US" b="0" dirty="0"/>
              <a:t>(Safety) - No two processes may be simultaneously within their CRs. </a:t>
            </a:r>
            <a:r>
              <a:rPr lang="en-US" b="1" dirty="0"/>
              <a:t>[CLICK]</a:t>
            </a:r>
          </a:p>
          <a:p>
            <a:endParaRPr lang="en-US" b="0" dirty="0"/>
          </a:p>
          <a:p>
            <a:r>
              <a:rPr lang="en-US" b="0" dirty="0"/>
              <a:t>(Liveness) - No process running outside of the CR may block other processes inside it. </a:t>
            </a:r>
            <a:r>
              <a:rPr lang="en-US" b="1" dirty="0"/>
              <a:t>[CLICK]</a:t>
            </a:r>
          </a:p>
          <a:p>
            <a:endParaRPr lang="en-US" b="0" dirty="0"/>
          </a:p>
          <a:p>
            <a:r>
              <a:rPr lang="en-US" b="0" dirty="0"/>
              <a:t>Also liveness - No process should have to wait forever to enter its critical region. </a:t>
            </a:r>
          </a:p>
          <a:p>
            <a:endParaRPr lang="en-US" b="0" dirty="0"/>
          </a:p>
          <a:p>
            <a:r>
              <a:rPr lang="en-US" b="0" dirty="0"/>
              <a:t>If these properties are met, we can guarantee that race conditions will not occur.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22</a:t>
            </a:fld>
            <a:endParaRPr lang="en-US"/>
          </a:p>
        </p:txBody>
      </p:sp>
    </p:spTree>
    <p:extLst>
      <p:ext uri="{BB962C8B-B14F-4D97-AF65-F5344CB8AC3E}">
        <p14:creationId xmlns:p14="http://schemas.microsoft.com/office/powerpoint/2010/main" val="4230092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23</a:t>
            </a:fld>
            <a:endParaRPr lang="en-US"/>
          </a:p>
        </p:txBody>
      </p:sp>
    </p:spTree>
    <p:extLst>
      <p:ext uri="{BB962C8B-B14F-4D97-AF65-F5344CB8AC3E}">
        <p14:creationId xmlns:p14="http://schemas.microsoft.com/office/powerpoint/2010/main" val="126081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Because threads share code, data, and files, and only have individual register information and stack information, threads are typically referred to as “Lightweight processes.”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However, the text, data, heap are shared between threads.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It is important to note that every process has one or more threads, but every thread belongs to exactly one process.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So, I just said that some memory is shared between threads…</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That may be dangerous. One thread can change or corrupt a memory area that another thread expects to use. </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When we use threads, we, as programmers, have to be very careful on how we implement them to avoid situations where one thread interferes with the other in a negative way. </a:t>
            </a:r>
          </a:p>
          <a:p>
            <a:pPr algn="l">
              <a:lnSpc>
                <a:spcPts val="2457"/>
              </a:lnSpc>
              <a:spcAft>
                <a:spcPts val="600"/>
              </a:spcAft>
              <a:buNone/>
            </a:pPr>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151709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But what exactly is in a thread?</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[CLICK]</a:t>
            </a:r>
            <a:endParaRPr lang="en-US" b="0" dirty="0"/>
          </a:p>
          <a:p>
            <a:endParaRPr lang="en-US" b="0" dirty="0"/>
          </a:p>
          <a:p>
            <a:r>
              <a:rPr lang="en-US" b="0" dirty="0"/>
              <a:t>The contents of threads will vary depending on the operating system. </a:t>
            </a:r>
          </a:p>
          <a:p>
            <a:r>
              <a:rPr lang="en-US" b="0" dirty="0"/>
              <a:t>However, this table shows what is typically is process-specific (therefore shared by the threads of a process) and thread-specific (therefore unique to each thread). </a:t>
            </a:r>
            <a:r>
              <a:rPr lang="en-US" b="1" dirty="0"/>
              <a:t>[CLICK]</a:t>
            </a:r>
            <a:endParaRPr lang="en-US" b="0" dirty="0"/>
          </a:p>
          <a:p>
            <a:endParaRPr lang="en-US" b="0" dirty="0"/>
          </a:p>
          <a:p>
            <a:r>
              <a:rPr lang="en-US" b="0" dirty="0"/>
              <a:t>The left column of the table shows process-specific elements of a multithreaded process. Global variables, open files, signals and handlers are examples of elements that are shared between the threads. </a:t>
            </a:r>
            <a:r>
              <a:rPr lang="en-US" b="1" dirty="0"/>
              <a:t>[CLICK]</a:t>
            </a:r>
            <a:endParaRPr lang="en-US" b="0" dirty="0"/>
          </a:p>
          <a:p>
            <a:endParaRPr lang="en-US" b="0" dirty="0"/>
          </a:p>
          <a:p>
            <a:r>
              <a:rPr lang="en-US" b="0" dirty="0"/>
              <a:t>The right column of the table shows that each thread has their own program counter, register information, stack entries, and state (for example, ready, blocked, or executing). These are unique to each thread in the process.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3494874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But why do we use threads? </a:t>
            </a:r>
          </a:p>
          <a:p>
            <a:r>
              <a:rPr lang="en-US" b="0" dirty="0"/>
              <a:t>Threads are used when we want to avoid wasting memory with repeated information. </a:t>
            </a:r>
          </a:p>
          <a:p>
            <a:endParaRPr lang="en-US" b="0" dirty="0"/>
          </a:p>
          <a:p>
            <a:r>
              <a:rPr lang="en-US" b="0" dirty="0"/>
              <a:t>For example, with web browsers and their tabs.</a:t>
            </a:r>
          </a:p>
          <a:p>
            <a:r>
              <a:rPr lang="en-US" b="0" dirty="0"/>
              <a:t>If threads are used, each tab of a web browser can use the same core program to interpret HTML files, but display distinct content in each tab.</a:t>
            </a:r>
          </a:p>
          <a:p>
            <a:r>
              <a:rPr lang="en-US" b="0" dirty="0"/>
              <a:t>If threads are not used, each tabs has to contain a copy of the entire web browser program, wasting memory. </a:t>
            </a:r>
            <a:r>
              <a:rPr lang="en-US" b="1" dirty="0"/>
              <a:t>[CLICK]</a:t>
            </a:r>
          </a:p>
          <a:p>
            <a:endParaRPr lang="en-US" b="0" dirty="0"/>
          </a:p>
          <a:p>
            <a:r>
              <a:rPr lang="en-US" b="0" dirty="0"/>
              <a:t>Threads are also used to break up complicated tasks into simpler ones toward Improving efficiency. </a:t>
            </a:r>
            <a:r>
              <a:rPr lang="en-US" b="1" dirty="0"/>
              <a:t>[CLICK]</a:t>
            </a:r>
            <a:endParaRPr lang="en-US" b="0" dirty="0"/>
          </a:p>
          <a:p>
            <a:endParaRPr lang="en-US" b="0" dirty="0"/>
          </a:p>
          <a:p>
            <a:r>
              <a:rPr lang="en-US" b="0" dirty="0"/>
              <a:t>One example is when images are generated by ray tracing. </a:t>
            </a:r>
          </a:p>
          <a:p>
            <a:r>
              <a:rPr lang="en-US" b="0" dirty="0"/>
              <a:t>With ray tracing strategies to generate images, each pixel color and intensity are calculated by tracing a line (or a ray) from the camera to objects in the scene. It is a computationally-heavy process. By using threads, each thread can take care of generating a small portion of the image, and the task can be accomplished faster, without wasting memory space.</a:t>
            </a:r>
          </a:p>
          <a:p>
            <a:endParaRPr lang="en-US" b="0" dirty="0"/>
          </a:p>
          <a:p>
            <a:r>
              <a:rPr lang="en-US" b="0" dirty="0"/>
              <a:t>You can see the Supplemental Resources section on Canvas for this module for complementary information about ray tracing. In the provided Nvidia article, they explain that threading is a best-practice when implementing ray tracing. </a:t>
            </a:r>
          </a:p>
          <a:p>
            <a:endParaRPr lang="en-US" b="0" dirty="0"/>
          </a:p>
          <a:p>
            <a:r>
              <a:rPr lang="en-US" b="1" dirty="0"/>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3603313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lvl="0" indent="0" algn="l" rtl="0">
              <a:spcBef>
                <a:spcPts val="0"/>
              </a:spcBef>
              <a:spcAft>
                <a:spcPts val="0"/>
              </a:spcAft>
              <a:buNone/>
            </a:pPr>
            <a:r>
              <a:rPr lang="en-US" dirty="0"/>
              <a:t>Regarding implementation, there are two types of threads: USER-SPACE and KERNEL-SPACE THREADS. </a:t>
            </a:r>
          </a:p>
          <a:p>
            <a:pPr marL="0" lvl="0" indent="0" algn="l" rtl="0">
              <a:spcBef>
                <a:spcPts val="0"/>
              </a:spcBef>
              <a:spcAft>
                <a:spcPts val="0"/>
              </a:spcAft>
              <a:buNone/>
            </a:pPr>
            <a:r>
              <a:rPr lang="en-US" dirty="0"/>
              <a:t>Let’s look at user-space threads.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From a historic standpoint, user-space threads appeared first.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Programmers, finding the need to use threads, developed libraries for their languages of choice that implemented threading as part of the language. Each process had their own thread table to manage the threads and threads ran in user-space. The OS was not aware of them.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Threads were therefore OS-independent.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has several implications. Since the OS did not know about threads, the OS scheduler also did not know about them and was only able to schedule entire processes.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As a result, during the time allocated to the process, the thread library decided which threads to run. So each thread executed for a fraction of a quantum.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Additionally, since the scheduler did not know about threads (and only scheduled entire processes), every user-thread had to run on the same CPU core, even if more cores were available.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Another issue with user threads is that if one thread requested a blocking operation, such a reading from an I/O device, the entire process would be blocked, and therefore none of the other threads would be able to continue to run. On the positive side, switching between user-threads is comparatively quicker and cheaper than switching between kernel-space threads since threads can be switched using procedure calls instead of system calls. </a:t>
            </a:r>
            <a:r>
              <a:rPr lang="en-US" b="1" dirty="0"/>
              <a:t>[CLICK]</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let’s look at Kernel-space threads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Kernel-space threads are part of the OS. </a:t>
            </a:r>
            <a:r>
              <a:rPr lang="en-US" b="1" dirty="0"/>
              <a:t>[CLICK]</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other words, there are system libraries, accessed via system calls, to create and manage threads. There is only a single thread table to manage threads in kernel space.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Kernel-threads are, therefore, OS-specific and run in kernel mode. </a:t>
            </a:r>
            <a:r>
              <a:rPr lang="en-US" b="1" dirty="0"/>
              <a:t>[CLICK]</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the OS is aware of threads, the scheduler is able to schedule each thread individually, possibly in different CPU cores. The state of a thread does not impact the others. If a kernel-thread is blocked, the others are not affected. Kernel-space threads behave very similarly to regular processes. </a:t>
            </a:r>
            <a:r>
              <a:rPr lang="en-US" b="1" dirty="0"/>
              <a:t>[CLICK]</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Compared to user-space threads, however, they require more resources to create, delete, and context switch. This is because these tasks require the utilization of System Calls. As we examined previously, several steps are involved with executing and treating system calls, including switching to kernel-mode, something that is not necessary with user-space threads.</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Each threaded process had their own thread table to manage threads. Later, as threads became popular, they were incorporated into the OS, as kernel-space threads. </a:t>
            </a:r>
          </a:p>
          <a:p>
            <a:pPr marL="0" lvl="0" indent="0" algn="l" rtl="0">
              <a:lnSpc>
                <a:spcPct val="204749"/>
              </a:lnSpc>
              <a:spcBef>
                <a:spcPts val="0"/>
              </a:spcBef>
              <a:spcAft>
                <a:spcPts val="0"/>
              </a:spcAft>
              <a:buClr>
                <a:schemeClr val="dk1"/>
              </a:buClr>
              <a:buSzPts val="1200"/>
              <a:buFont typeface="Calibri"/>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1361241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lvl="0" indent="0" algn="l" rtl="0">
              <a:spcBef>
                <a:spcPts val="0"/>
              </a:spcBef>
              <a:spcAft>
                <a:spcPts val="0"/>
              </a:spcAft>
              <a:buNone/>
            </a:pPr>
            <a:r>
              <a:rPr lang="en-US" dirty="0"/>
              <a:t>Since each type of thread implementation has positives and negatives, one might desire to combine them. We refer to implementations that combine user and kernel threads as Hybrid threading.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image shows the example of a process implementing a kernel-space thread with four threads (K0 to K3). This represents a typical kernel-space thread implementation. </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2863092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lvl="0" indent="0" algn="l" rtl="0">
              <a:spcBef>
                <a:spcPts val="0"/>
              </a:spcBef>
              <a:spcAft>
                <a:spcPts val="0"/>
              </a:spcAft>
              <a:buNone/>
            </a:pPr>
            <a:r>
              <a:rPr lang="en-US" dirty="0"/>
              <a:t>Now we see that kernel-space thread K0 also implements a user-space thread. With three threads (U0 to U2). Note that K0 also has its own Thread Table to manage its threads. The image now represents a hybrid threading approach.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type of implementation can get quite complex. A user-space thread could also implement its own threads, for example. However, given its complexity Hybrid Threading is better suited when specific optimizations are needed, and are typically commonly used. </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172208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To summarize, compared to new processes, utilizing threads can have several positive aspects: </a:t>
            </a:r>
            <a:r>
              <a:rPr lang="en-US" b="1" dirty="0"/>
              <a:t>[CLICK]</a:t>
            </a:r>
          </a:p>
          <a:p>
            <a:endParaRPr lang="en-US" b="0" dirty="0"/>
          </a:p>
          <a:p>
            <a:r>
              <a:rPr lang="en-US" b="0" dirty="0"/>
              <a:t>Lower memory cost - less memory is necessary since memory contents are shared instead of duplicated; </a:t>
            </a:r>
            <a:r>
              <a:rPr lang="en-US" b="1" dirty="0"/>
              <a:t>[CLICK]</a:t>
            </a:r>
          </a:p>
          <a:p>
            <a:endParaRPr lang="en-US" b="0" dirty="0"/>
          </a:p>
          <a:p>
            <a:r>
              <a:rPr lang="en-US" b="0" dirty="0"/>
              <a:t>Threads can communicate easily, since they share memory areas (although this can also represent an issue); </a:t>
            </a:r>
            <a:r>
              <a:rPr lang="en-US" b="1" dirty="0"/>
              <a:t>[CLICK]</a:t>
            </a:r>
          </a:p>
          <a:p>
            <a:endParaRPr lang="en-US" b="0" dirty="0"/>
          </a:p>
          <a:p>
            <a:r>
              <a:rPr lang="en-US" b="0" dirty="0"/>
              <a:t>Threads require reduced creation and destruction times since they are composed of less elements than an entire process, and  </a:t>
            </a:r>
            <a:r>
              <a:rPr lang="en-US" b="1" dirty="0"/>
              <a:t>[CLICK]</a:t>
            </a:r>
          </a:p>
          <a:p>
            <a:endParaRPr lang="en-US" b="0" dirty="0"/>
          </a:p>
          <a:p>
            <a:r>
              <a:rPr lang="en-US" b="0" dirty="0"/>
              <a:t>Context switching between threads of the same process can require less time than context switching between processes. </a:t>
            </a:r>
          </a:p>
          <a:p>
            <a:endParaRPr lang="en-US" b="0" dirty="0"/>
          </a:p>
          <a:p>
            <a:r>
              <a:rPr lang="en-US" b="1" dirty="0"/>
              <a:t>[CLICK – Next Slide]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10</a:t>
            </a:fld>
            <a:endParaRPr lang="en-US"/>
          </a:p>
        </p:txBody>
      </p:sp>
    </p:spTree>
    <p:extLst>
      <p:ext uri="{BB962C8B-B14F-4D97-AF65-F5344CB8AC3E}">
        <p14:creationId xmlns:p14="http://schemas.microsoft.com/office/powerpoint/2010/main" val="2613885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09600" y="1717978"/>
            <a:ext cx="10872989" cy="849463"/>
          </a:xfrm>
        </p:spPr>
        <p:txBody>
          <a:bodyPr wrap="square" tIns="91440" bIns="91440" anchor="b" anchorCtr="0">
            <a:spAutoFit/>
          </a:bodyPr>
          <a:lstStyle>
            <a:lvl1pPr>
              <a:defRPr sz="4800" b="1">
                <a:solidFill>
                  <a:schemeClr val="bg1"/>
                </a:solidFill>
              </a:defRPr>
            </a:lvl1pPr>
          </a:lstStyle>
          <a:p>
            <a:r>
              <a:rPr lang="en-US" dirty="0"/>
              <a:t>Title Slide With Subheading</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09601" y="2757397"/>
            <a:ext cx="5166360" cy="424732"/>
          </a:xfrm>
        </p:spPr>
        <p:txBody>
          <a:bodyPr wrap="square">
            <a:spAutoFit/>
          </a:bodyPr>
          <a:lstStyle>
            <a:lvl1pPr marL="0" indent="0">
              <a:buNone/>
              <a:defRPr sz="2400" b="0">
                <a:solidFill>
                  <a:schemeClr val="tx1"/>
                </a:solidFill>
              </a:defRPr>
            </a:lvl1pPr>
          </a:lstStyle>
          <a:p>
            <a:pPr lvl="0"/>
            <a:endParaRPr lang="en-US" dirty="0"/>
          </a:p>
        </p:txBody>
      </p:sp>
    </p:spTree>
    <p:extLst>
      <p:ext uri="{BB962C8B-B14F-4D97-AF65-F5344CB8AC3E}">
        <p14:creationId xmlns:p14="http://schemas.microsoft.com/office/powerpoint/2010/main" val="18837053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Main Content 2 Columns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Subheading</a:t>
            </a:r>
          </a:p>
        </p:txBody>
      </p:sp>
    </p:spTree>
    <p:extLst>
      <p:ext uri="{BB962C8B-B14F-4D97-AF65-F5344CB8AC3E}">
        <p14:creationId xmlns:p14="http://schemas.microsoft.com/office/powerpoint/2010/main" val="94435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000"/>
            <a:ext cx="4876800" cy="2527301"/>
          </a:xfrm>
        </p:spPr>
        <p:txBody>
          <a:bodyPr bIns="45720" anchor="b" anchorCtr="0">
            <a:noAutofit/>
          </a:bodyPr>
          <a:lstStyle>
            <a:lvl1pPr>
              <a:defRPr sz="4400"/>
            </a:lvl1pPr>
          </a:lstStyle>
          <a:p>
            <a:r>
              <a:rPr lang="en-US" dirty="0"/>
              <a:t>Text and Image</a:t>
            </a:r>
          </a:p>
        </p:txBody>
      </p:sp>
      <p:sp>
        <p:nvSpPr>
          <p:cNvPr id="3" name="Text Placeholder 2">
            <a:extLst>
              <a:ext uri="{FF2B5EF4-FFF2-40B4-BE49-F238E27FC236}">
                <a16:creationId xmlns:a16="http://schemas.microsoft.com/office/drawing/2014/main" id="{FD0048E3-8866-C835-96B7-D7AE8CCE5B55}"/>
              </a:ext>
            </a:extLst>
          </p:cNvPr>
          <p:cNvSpPr>
            <a:spLocks noGrp="1"/>
          </p:cNvSpPr>
          <p:nvPr>
            <p:ph idx="1"/>
          </p:nvPr>
        </p:nvSpPr>
        <p:spPr>
          <a:xfrm>
            <a:off x="609600" y="3429000"/>
            <a:ext cx="4876800" cy="2895600"/>
          </a:xfrm>
          <a:prstGeom prst="rect">
            <a:avLst/>
          </a:prstGeom>
        </p:spPr>
        <p:txBody>
          <a:bodyPr vert="horz" wrap="square" lIns="91440" tIns="45720" rIns="91440" bIns="45720" rtlCol="0">
            <a:noAutofit/>
          </a:bodyPr>
          <a:lstStyle>
            <a:lvl1pPr>
              <a:defRPr sz="2800" b="0">
                <a:solidFill>
                  <a:schemeClr val="tx1"/>
                </a:solidFill>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11148536-114F-96F0-C1A4-F8D92DB48FB9}"/>
              </a:ext>
            </a:extLst>
          </p:cNvPr>
          <p:cNvSpPr>
            <a:spLocks noGrp="1"/>
          </p:cNvSpPr>
          <p:nvPr>
            <p:ph type="pic" sz="quarter" idx="10"/>
          </p:nvPr>
        </p:nvSpPr>
        <p:spPr>
          <a:xfrm>
            <a:off x="6096000" y="0"/>
            <a:ext cx="6096000" cy="6858000"/>
          </a:xfrm>
        </p:spPr>
        <p:txBody>
          <a:bodyPr/>
          <a:lstStyle/>
          <a:p>
            <a:endParaRPr lang="en-US"/>
          </a:p>
        </p:txBody>
      </p:sp>
      <p:cxnSp>
        <p:nvCxnSpPr>
          <p:cNvPr id="4" name="Straight Connector 3">
            <a:extLst>
              <a:ext uri="{FF2B5EF4-FFF2-40B4-BE49-F238E27FC236}">
                <a16:creationId xmlns:a16="http://schemas.microsoft.com/office/drawing/2014/main" id="{40B6B518-A226-FEC6-4D21-EA3548E8CFFB}"/>
              </a:ext>
            </a:extLst>
          </p:cNvPr>
          <p:cNvCxnSpPr>
            <a:cxnSpLocks/>
          </p:cNvCxnSpPr>
          <p:nvPr userDrawn="1"/>
        </p:nvCxnSpPr>
        <p:spPr>
          <a:xfrm>
            <a:off x="760208" y="3253119"/>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04857"/>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Image Righ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0"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1" y="555162"/>
            <a:ext cx="4876800" cy="1671227"/>
          </a:xfrm>
        </p:spPr>
        <p:txBody>
          <a:bodyPr bIns="45720"/>
          <a:lstStyle>
            <a:lvl1pPr>
              <a:defRPr>
                <a:solidFill>
                  <a:schemeClr val="bg1"/>
                </a:solidFill>
              </a:defRPr>
            </a:lvl1pPr>
          </a:lstStyle>
          <a:p>
            <a:r>
              <a:rPr lang="en-US" dirty="0"/>
              <a:t>Content Left Image Right With Subheading</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08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7" name="Text Placeholder 9">
            <a:extLst>
              <a:ext uri="{FF2B5EF4-FFF2-40B4-BE49-F238E27FC236}">
                <a16:creationId xmlns:a16="http://schemas.microsoft.com/office/drawing/2014/main" id="{92164D4F-AFBB-F062-2A77-DB2BE3F62E59}"/>
              </a:ext>
            </a:extLst>
          </p:cNvPr>
          <p:cNvSpPr>
            <a:spLocks noGrp="1"/>
          </p:cNvSpPr>
          <p:nvPr>
            <p:ph type="body" sz="quarter" idx="15"/>
          </p:nvPr>
        </p:nvSpPr>
        <p:spPr>
          <a:xfrm>
            <a:off x="608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69406066"/>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Image Righ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1" y="0"/>
            <a:ext cx="6096000" cy="6858000"/>
          </a:xfrm>
        </p:spPr>
        <p:txBody>
          <a:bodyPr/>
          <a:lstStyle/>
          <a:p>
            <a:endParaRPr lang="en-US"/>
          </a:p>
        </p:txBody>
      </p:sp>
      <p:sp>
        <p:nvSpPr>
          <p:cNvPr id="4" name="Text Placeholder 9">
            <a:extLst>
              <a:ext uri="{FF2B5EF4-FFF2-40B4-BE49-F238E27FC236}">
                <a16:creationId xmlns:a16="http://schemas.microsoft.com/office/drawing/2014/main" id="{891FB2F9-96FE-0E99-4768-35313CF2A7CD}"/>
              </a:ext>
            </a:extLst>
          </p:cNvPr>
          <p:cNvSpPr>
            <a:spLocks noGrp="1"/>
          </p:cNvSpPr>
          <p:nvPr>
            <p:ph type="body" sz="quarter" idx="15"/>
          </p:nvPr>
        </p:nvSpPr>
        <p:spPr>
          <a:xfrm>
            <a:off x="608012" y="1946965"/>
            <a:ext cx="4877995" cy="400110"/>
          </a:xfrm>
        </p:spPr>
        <p:txBody>
          <a:bodyPr wrap="square">
            <a:spAutoFit/>
          </a:bodyPr>
          <a:lstStyle>
            <a:lvl1pPr>
              <a:lnSpc>
                <a:spcPct val="100000"/>
              </a:lnSpc>
              <a:defRPr/>
            </a:lvl1pPr>
          </a:lstStyle>
          <a:p>
            <a:pPr lvl="0"/>
            <a:r>
              <a:rPr lang="en-US" dirty="0"/>
              <a:t>Click to edit Master text styles</a:t>
            </a:r>
          </a:p>
        </p:txBody>
      </p:sp>
      <p:sp>
        <p:nvSpPr>
          <p:cNvPr id="7" name="Title 6">
            <a:extLst>
              <a:ext uri="{FF2B5EF4-FFF2-40B4-BE49-F238E27FC236}">
                <a16:creationId xmlns:a16="http://schemas.microsoft.com/office/drawing/2014/main" id="{0BBE9BC4-7152-E9EF-0EEE-FF02CFDDE18F}"/>
              </a:ext>
            </a:extLst>
          </p:cNvPr>
          <p:cNvSpPr>
            <a:spLocks noGrp="1"/>
          </p:cNvSpPr>
          <p:nvPr>
            <p:ph type="title" hasCustomPrompt="1"/>
          </p:nvPr>
        </p:nvSpPr>
        <p:spPr>
          <a:xfrm>
            <a:off x="609600" y="555162"/>
            <a:ext cx="4876799" cy="1902059"/>
          </a:xfrm>
        </p:spPr>
        <p:txBody>
          <a:bodyPr wrap="square">
            <a:spAutoFit/>
          </a:bodyPr>
          <a:lstStyle/>
          <a:p>
            <a:r>
              <a:rPr lang="en-US" dirty="0"/>
              <a:t>Content Left Image Right No Subheading</a:t>
            </a:r>
          </a:p>
        </p:txBody>
      </p:sp>
    </p:spTree>
    <p:extLst>
      <p:ext uri="{BB962C8B-B14F-4D97-AF65-F5344CB8AC3E}">
        <p14:creationId xmlns:p14="http://schemas.microsoft.com/office/powerpoint/2010/main" val="361714347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Right Image Lef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1"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705601" y="555162"/>
            <a:ext cx="4876800" cy="1144929"/>
          </a:xfrm>
        </p:spPr>
        <p:txBody>
          <a:bodyPr bIns="45720"/>
          <a:lstStyle>
            <a:lvl1pPr>
              <a:defRPr>
                <a:solidFill>
                  <a:schemeClr val="bg1"/>
                </a:solidFill>
              </a:defRPr>
            </a:lvl1pPr>
          </a:lstStyle>
          <a:p>
            <a:r>
              <a:rPr lang="en-US" dirty="0"/>
              <a:t>Content Right Image Left With Subheading</a:t>
            </a:r>
          </a:p>
        </p:txBody>
      </p:sp>
      <p:sp>
        <p:nvSpPr>
          <p:cNvPr id="7" name="Text Placeholder 3">
            <a:extLst>
              <a:ext uri="{FF2B5EF4-FFF2-40B4-BE49-F238E27FC236}">
                <a16:creationId xmlns:a16="http://schemas.microsoft.com/office/drawing/2014/main" id="{DCA6D470-285F-A307-4798-D9CF1D0B2E1C}"/>
              </a:ext>
            </a:extLst>
          </p:cNvPr>
          <p:cNvSpPr>
            <a:spLocks noGrp="1"/>
          </p:cNvSpPr>
          <p:nvPr>
            <p:ph type="body" sz="quarter" idx="15"/>
          </p:nvPr>
        </p:nvSpPr>
        <p:spPr>
          <a:xfrm>
            <a:off x="6704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4184174A-15E7-0438-8D7B-1D80F96537B4}"/>
              </a:ext>
            </a:extLst>
          </p:cNvPr>
          <p:cNvSpPr>
            <a:spLocks noGrp="1"/>
          </p:cNvSpPr>
          <p:nvPr>
            <p:ph type="body" sz="quarter" idx="16"/>
          </p:nvPr>
        </p:nvSpPr>
        <p:spPr>
          <a:xfrm>
            <a:off x="6704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9" name="Straight Connector 8">
            <a:extLst>
              <a:ext uri="{FF2B5EF4-FFF2-40B4-BE49-F238E27FC236}">
                <a16:creationId xmlns:a16="http://schemas.microsoft.com/office/drawing/2014/main" id="{FE61ABB8-1676-AD98-FE2B-452C81326D12}"/>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5200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Right Image Lef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0" y="0"/>
            <a:ext cx="6096000" cy="6858000"/>
          </a:xfrm>
        </p:spPr>
        <p:txBody>
          <a:bodyPr/>
          <a:lstStyle/>
          <a:p>
            <a:endParaRPr lang="en-US"/>
          </a:p>
        </p:txBody>
      </p:sp>
      <p:sp>
        <p:nvSpPr>
          <p:cNvPr id="4" name="Text Placeholder 9">
            <a:extLst>
              <a:ext uri="{FF2B5EF4-FFF2-40B4-BE49-F238E27FC236}">
                <a16:creationId xmlns:a16="http://schemas.microsoft.com/office/drawing/2014/main" id="{FAE3C633-CBB1-0BF2-007C-0C226D86EE0E}"/>
              </a:ext>
            </a:extLst>
          </p:cNvPr>
          <p:cNvSpPr>
            <a:spLocks noGrp="1"/>
          </p:cNvSpPr>
          <p:nvPr>
            <p:ph type="body" sz="quarter" idx="15"/>
          </p:nvPr>
        </p:nvSpPr>
        <p:spPr>
          <a:xfrm>
            <a:off x="6705867" y="1946965"/>
            <a:ext cx="4877914" cy="400110"/>
          </a:xfrm>
        </p:spPr>
        <p:txBody>
          <a:bodyPr wrap="square">
            <a:spAutoFit/>
          </a:bodyPr>
          <a:lstStyle>
            <a:lvl1pPr>
              <a:lnSpc>
                <a:spcPct val="100000"/>
              </a:lnSpc>
              <a:defRPr/>
            </a:lvl1pPr>
          </a:lstStyle>
          <a:p>
            <a:pPr lvl="0"/>
            <a:r>
              <a:rPr lang="en-US" dirty="0"/>
              <a:t>Click to edit Master text styles</a:t>
            </a:r>
          </a:p>
        </p:txBody>
      </p:sp>
      <p:sp>
        <p:nvSpPr>
          <p:cNvPr id="3" name="Title 2">
            <a:extLst>
              <a:ext uri="{FF2B5EF4-FFF2-40B4-BE49-F238E27FC236}">
                <a16:creationId xmlns:a16="http://schemas.microsoft.com/office/drawing/2014/main" id="{359F4F3A-1A6E-763B-B1BE-070BE29A2EDB}"/>
              </a:ext>
            </a:extLst>
          </p:cNvPr>
          <p:cNvSpPr>
            <a:spLocks noGrp="1"/>
          </p:cNvSpPr>
          <p:nvPr>
            <p:ph type="title" hasCustomPrompt="1"/>
          </p:nvPr>
        </p:nvSpPr>
        <p:spPr>
          <a:xfrm>
            <a:off x="6705601" y="555162"/>
            <a:ext cx="4876800" cy="1902059"/>
          </a:xfrm>
        </p:spPr>
        <p:txBody>
          <a:bodyPr wrap="square">
            <a:spAutoFit/>
          </a:bodyPr>
          <a:lstStyle/>
          <a:p>
            <a:r>
              <a:rPr lang="en-US" dirty="0"/>
              <a:t>Content Right Image Left No Subheading</a:t>
            </a:r>
          </a:p>
        </p:txBody>
      </p:sp>
      <p:cxnSp>
        <p:nvCxnSpPr>
          <p:cNvPr id="2" name="Straight Connector 1">
            <a:extLst>
              <a:ext uri="{FF2B5EF4-FFF2-40B4-BE49-F238E27FC236}">
                <a16:creationId xmlns:a16="http://schemas.microsoft.com/office/drawing/2014/main" id="{F2089BCD-5447-AF37-CC37-81E7A7086F4A}"/>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091994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or On Screen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04D6A-4F66-0F6E-D6C0-1F94E2F7935D}"/>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4876800" cy="1671227"/>
          </a:xfrm>
        </p:spPr>
        <p:txBody>
          <a:bodyPr wrap="square" bIns="45720">
            <a:spAutoFit/>
          </a:bodyPr>
          <a:lstStyle>
            <a:lvl1pPr>
              <a:defRPr>
                <a:solidFill>
                  <a:schemeClr val="bg1"/>
                </a:solidFill>
              </a:defRPr>
            </a:lvl1pPr>
          </a:lstStyle>
          <a:p>
            <a:r>
              <a:rPr lang="en-US" dirty="0"/>
              <a:t>Instructor On Screen With Subheading</a:t>
            </a:r>
          </a:p>
        </p:txBody>
      </p:sp>
      <p:sp>
        <p:nvSpPr>
          <p:cNvPr id="7" name="Text Placeholder 3">
            <a:extLst>
              <a:ext uri="{FF2B5EF4-FFF2-40B4-BE49-F238E27FC236}">
                <a16:creationId xmlns:a16="http://schemas.microsoft.com/office/drawing/2014/main" id="{F7AF7CD4-F173-10CD-AE71-819A2FD25ADB}"/>
              </a:ext>
            </a:extLst>
          </p:cNvPr>
          <p:cNvSpPr>
            <a:spLocks noGrp="1"/>
          </p:cNvSpPr>
          <p:nvPr>
            <p:ph type="body" sz="quarter" idx="13"/>
          </p:nvPr>
        </p:nvSpPr>
        <p:spPr>
          <a:xfrm>
            <a:off x="608139" y="1710377"/>
            <a:ext cx="4876801"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AF0EF383-C099-8539-B9AC-DA69BC02813A}"/>
              </a:ext>
            </a:extLst>
          </p:cNvPr>
          <p:cNvSpPr>
            <a:spLocks noGrp="1"/>
          </p:cNvSpPr>
          <p:nvPr>
            <p:ph type="body" sz="quarter" idx="15"/>
          </p:nvPr>
        </p:nvSpPr>
        <p:spPr>
          <a:xfrm>
            <a:off x="608011" y="2431627"/>
            <a:ext cx="48768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23515B0A-9B2B-F8DA-828F-B91C00E11181}"/>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0056271"/>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or On Screen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6B6D76-CFD1-1D5F-7698-F7EE6AD22778}"/>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a:extLst>
              <a:ext uri="{FF2B5EF4-FFF2-40B4-BE49-F238E27FC236}">
                <a16:creationId xmlns:a16="http://schemas.microsoft.com/office/drawing/2014/main" id="{AB6F6098-E582-CE83-A072-39A41C84E253}"/>
              </a:ext>
            </a:extLst>
          </p:cNvPr>
          <p:cNvSpPr>
            <a:spLocks noGrp="1"/>
          </p:cNvSpPr>
          <p:nvPr>
            <p:ph type="body" sz="quarter" idx="15"/>
          </p:nvPr>
        </p:nvSpPr>
        <p:spPr>
          <a:xfrm>
            <a:off x="608012" y="2466336"/>
            <a:ext cx="48768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7F0FF4CF-61C3-2A26-E324-19C29F760F95}"/>
              </a:ext>
            </a:extLst>
          </p:cNvPr>
          <p:cNvSpPr>
            <a:spLocks noGrp="1"/>
          </p:cNvSpPr>
          <p:nvPr>
            <p:ph type="title" hasCustomPrompt="1"/>
          </p:nvPr>
        </p:nvSpPr>
        <p:spPr>
          <a:xfrm>
            <a:off x="609600" y="555162"/>
            <a:ext cx="4876800" cy="1902059"/>
          </a:xfrm>
        </p:spPr>
        <p:txBody>
          <a:bodyPr>
            <a:spAutoFit/>
          </a:bodyPr>
          <a:lstStyle>
            <a:lvl1pPr>
              <a:defRPr>
                <a:solidFill>
                  <a:schemeClr val="bg1"/>
                </a:solidFill>
              </a:defRPr>
            </a:lvl1pPr>
          </a:lstStyle>
          <a:p>
            <a:r>
              <a:rPr lang="en-US" dirty="0"/>
              <a:t>Instructor On Screen No Subheading</a:t>
            </a:r>
          </a:p>
        </p:txBody>
      </p:sp>
      <p:cxnSp>
        <p:nvCxnSpPr>
          <p:cNvPr id="5" name="Straight Connector 4">
            <a:extLst>
              <a:ext uri="{FF2B5EF4-FFF2-40B4-BE49-F238E27FC236}">
                <a16:creationId xmlns:a16="http://schemas.microsoft.com/office/drawing/2014/main" id="{181908E1-47F6-7F20-BE87-2AFC5C8A38E4}"/>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822929"/>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structor On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972800" cy="618631"/>
          </a:xfrm>
        </p:spPr>
        <p:txBody>
          <a:bodyPr bIns="45720"/>
          <a:lstStyle>
            <a:lvl1pPr>
              <a:defRPr>
                <a:solidFill>
                  <a:schemeClr val="tx2"/>
                </a:solidFill>
              </a:defRPr>
            </a:lvl1pPr>
          </a:lstStyle>
          <a:p>
            <a:r>
              <a:rPr lang="en-US" dirty="0"/>
              <a:t>Instructor On Screen</a:t>
            </a:r>
          </a:p>
        </p:txBody>
      </p:sp>
    </p:spTree>
    <p:extLst>
      <p:ext uri="{BB962C8B-B14F-4D97-AF65-F5344CB8AC3E}">
        <p14:creationId xmlns:p14="http://schemas.microsoft.com/office/powerpoint/2010/main" val="418302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9627B8-84AC-882D-6115-32916E25FFDB}"/>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7798B354-6C34-24FD-968C-DA4A3BBC26DC}"/>
              </a:ext>
            </a:extLst>
          </p:cNvPr>
          <p:cNvSpPr>
            <a:spLocks noGrp="1"/>
          </p:cNvSpPr>
          <p:nvPr>
            <p:ph type="body" sz="quarter" idx="10"/>
          </p:nvPr>
        </p:nvSpPr>
        <p:spPr>
          <a:xfrm>
            <a:off x="1206500" y="1727200"/>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0" name="Text Placeholder 7">
            <a:extLst>
              <a:ext uri="{FF2B5EF4-FFF2-40B4-BE49-F238E27FC236}">
                <a16:creationId xmlns:a16="http://schemas.microsoft.com/office/drawing/2014/main" id="{4B0522F9-1A2F-AF19-3AD6-16B8E64CF058}"/>
              </a:ext>
            </a:extLst>
          </p:cNvPr>
          <p:cNvSpPr>
            <a:spLocks noGrp="1"/>
          </p:cNvSpPr>
          <p:nvPr>
            <p:ph type="body" sz="quarter" idx="11"/>
          </p:nvPr>
        </p:nvSpPr>
        <p:spPr>
          <a:xfrm>
            <a:off x="1206500" y="2923526"/>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1" name="Text Placeholder 7">
            <a:extLst>
              <a:ext uri="{FF2B5EF4-FFF2-40B4-BE49-F238E27FC236}">
                <a16:creationId xmlns:a16="http://schemas.microsoft.com/office/drawing/2014/main" id="{45713639-74FF-8024-B19D-6109059652F5}"/>
              </a:ext>
            </a:extLst>
          </p:cNvPr>
          <p:cNvSpPr>
            <a:spLocks noGrp="1"/>
          </p:cNvSpPr>
          <p:nvPr>
            <p:ph type="body" sz="quarter" idx="12"/>
          </p:nvPr>
        </p:nvSpPr>
        <p:spPr>
          <a:xfrm>
            <a:off x="1206500" y="4119852"/>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2" name="Text Placeholder 7">
            <a:extLst>
              <a:ext uri="{FF2B5EF4-FFF2-40B4-BE49-F238E27FC236}">
                <a16:creationId xmlns:a16="http://schemas.microsoft.com/office/drawing/2014/main" id="{FF8C78F6-5469-6477-5292-FE5B3728C3AF}"/>
              </a:ext>
            </a:extLst>
          </p:cNvPr>
          <p:cNvSpPr>
            <a:spLocks noGrp="1"/>
          </p:cNvSpPr>
          <p:nvPr>
            <p:ph type="body" sz="quarter" idx="13"/>
          </p:nvPr>
        </p:nvSpPr>
        <p:spPr>
          <a:xfrm>
            <a:off x="1206500" y="5316179"/>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5BEC6A6D-4F57-9F3B-EAA7-308E506A136E}"/>
              </a:ext>
            </a:extLst>
          </p:cNvPr>
          <p:cNvSpPr>
            <a:spLocks noGrp="1"/>
          </p:cNvSpPr>
          <p:nvPr>
            <p:ph type="title" hasCustomPrompt="1"/>
          </p:nvPr>
        </p:nvSpPr>
        <p:spPr>
          <a:xfrm>
            <a:off x="609600" y="555162"/>
            <a:ext cx="4869600" cy="618631"/>
          </a:xfrm>
        </p:spPr>
        <p:txBody>
          <a:bodyPr bIns="45720"/>
          <a:lstStyle>
            <a:lvl1pPr>
              <a:defRPr>
                <a:solidFill>
                  <a:schemeClr val="bg1"/>
                </a:solidFill>
              </a:defRPr>
            </a:lvl1pPr>
          </a:lstStyle>
          <a:p>
            <a:r>
              <a:rPr lang="en-US" dirty="0"/>
              <a:t>Objectives</a:t>
            </a:r>
          </a:p>
        </p:txBody>
      </p:sp>
      <p:cxnSp>
        <p:nvCxnSpPr>
          <p:cNvPr id="5" name="Straight Connector 4">
            <a:extLst>
              <a:ext uri="{FF2B5EF4-FFF2-40B4-BE49-F238E27FC236}">
                <a16:creationId xmlns:a16="http://schemas.microsoft.com/office/drawing/2014/main" id="{81AC9A1F-255C-0D18-6516-6BECD5849248}"/>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578094"/>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9922" y="1630513"/>
            <a:ext cx="10872989" cy="849463"/>
          </a:xfrm>
        </p:spPr>
        <p:txBody>
          <a:bodyPr wrap="square" tIns="91440" bIns="91440" anchor="b" anchorCtr="0">
            <a:spAutoFit/>
          </a:bodyPr>
          <a:lstStyle>
            <a:lvl1pPr>
              <a:defRPr sz="4800" b="1">
                <a:solidFill>
                  <a:schemeClr val="bg1"/>
                </a:solidFill>
              </a:defRPr>
            </a:lvl1pPr>
          </a:lstStyle>
          <a:p>
            <a:r>
              <a:rPr lang="en-US" dirty="0"/>
              <a:t>Title Slide No Subheading</a:t>
            </a:r>
          </a:p>
        </p:txBody>
      </p:sp>
    </p:spTree>
    <p:extLst>
      <p:ext uri="{BB962C8B-B14F-4D97-AF65-F5344CB8AC3E}">
        <p14:creationId xmlns:p14="http://schemas.microsoft.com/office/powerpoint/2010/main" val="3922812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ith Headin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A6AED2A-E40A-6CF2-C323-E15C9DBA0D1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420313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E67B943-4C7A-7943-B319-0ED408D1BC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22302" y="-647692"/>
            <a:ext cx="5257800" cy="618631"/>
          </a:xfrm>
        </p:spPr>
        <p:txBody>
          <a:bodyPr bIns="45720"/>
          <a:lstStyle>
            <a:lvl1pPr>
              <a:defRPr>
                <a:solidFill>
                  <a:schemeClr val="tx2"/>
                </a:solidFill>
              </a:defRPr>
            </a:lvl1pPr>
          </a:lstStyle>
          <a:p>
            <a:r>
              <a:rPr lang="en-US" dirty="0"/>
              <a:t>Quote</a:t>
            </a:r>
          </a:p>
        </p:txBody>
      </p:sp>
      <p:sp>
        <p:nvSpPr>
          <p:cNvPr id="9" name="Text Placeholder 3">
            <a:extLst>
              <a:ext uri="{FF2B5EF4-FFF2-40B4-BE49-F238E27FC236}">
                <a16:creationId xmlns:a16="http://schemas.microsoft.com/office/drawing/2014/main" id="{37FED7D1-16AC-3EE6-2233-5C297D35ADED}"/>
              </a:ext>
            </a:extLst>
          </p:cNvPr>
          <p:cNvSpPr>
            <a:spLocks noGrp="1"/>
          </p:cNvSpPr>
          <p:nvPr>
            <p:ph type="body" sz="quarter" idx="15" hasCustomPrompt="1"/>
          </p:nvPr>
        </p:nvSpPr>
        <p:spPr>
          <a:xfrm>
            <a:off x="1576807" y="2035880"/>
            <a:ext cx="1048522" cy="2003625"/>
          </a:xfrm>
        </p:spPr>
        <p:txBody>
          <a:bodyPr wrap="square" anchor="ctr" anchorCtr="0">
            <a:spAutoFit/>
          </a:bodyPr>
          <a:lstStyle>
            <a:lvl1pPr marL="0" indent="0">
              <a:buNone/>
              <a:defRPr sz="13800" b="1">
                <a:solidFill>
                  <a:schemeClr val="tx1"/>
                </a:solidFill>
                <a:latin typeface="+mj-lt"/>
              </a:defRPr>
            </a:lvl1pPr>
            <a:lvl2pPr marL="457200" indent="0">
              <a:buNone/>
              <a:defRPr/>
            </a:lvl2pPr>
          </a:lstStyle>
          <a:p>
            <a:pPr lvl="0"/>
            <a:r>
              <a:rPr lang="en-US" dirty="0"/>
              <a:t>“</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1692442" y="2536018"/>
            <a:ext cx="8807115" cy="523220"/>
          </a:xfrm>
        </p:spPr>
        <p:txBody>
          <a:bodyPr wrap="square" anchor="ctr" anchorCtr="0">
            <a:spAutoFit/>
          </a:bodyPr>
          <a:lstStyle>
            <a:lvl1pPr marL="0" indent="0">
              <a:lnSpc>
                <a:spcPct val="100000"/>
              </a:lnSpc>
              <a:buNone/>
              <a:defRPr sz="2800" b="0">
                <a:solidFill>
                  <a:schemeClr val="bg1"/>
                </a:solidFill>
                <a:latin typeface="+mj-lt"/>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868175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Item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Items Vertical</a:t>
            </a:r>
          </a:p>
        </p:txBody>
      </p:sp>
      <p:sp>
        <p:nvSpPr>
          <p:cNvPr id="6" name="Text Placeholder 3">
            <a:extLst>
              <a:ext uri="{FF2B5EF4-FFF2-40B4-BE49-F238E27FC236}">
                <a16:creationId xmlns:a16="http://schemas.microsoft.com/office/drawing/2014/main" id="{C0BBCCAF-34FD-7D6E-0D68-C574E65D9FA6}"/>
              </a:ext>
            </a:extLst>
          </p:cNvPr>
          <p:cNvSpPr>
            <a:spLocks noGrp="1"/>
          </p:cNvSpPr>
          <p:nvPr>
            <p:ph type="body" sz="quarter" idx="13"/>
          </p:nvPr>
        </p:nvSpPr>
        <p:spPr>
          <a:xfrm>
            <a:off x="1709731" y="17254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1" name="Text Placeholder 10">
            <a:extLst>
              <a:ext uri="{FF2B5EF4-FFF2-40B4-BE49-F238E27FC236}">
                <a16:creationId xmlns:a16="http://schemas.microsoft.com/office/drawing/2014/main" id="{4667AA14-F4C6-9A30-1E5A-30252133092D}"/>
              </a:ext>
            </a:extLst>
          </p:cNvPr>
          <p:cNvSpPr>
            <a:spLocks noGrp="1"/>
          </p:cNvSpPr>
          <p:nvPr>
            <p:ph type="body" sz="quarter" idx="14"/>
          </p:nvPr>
        </p:nvSpPr>
        <p:spPr>
          <a:xfrm>
            <a:off x="1710191" y="2136838"/>
            <a:ext cx="9653041" cy="400110"/>
          </a:xfrm>
        </p:spPr>
        <p:txBody>
          <a:bodyPr wrap="square">
            <a:spAutoFit/>
          </a:bodyPr>
          <a:lstStyle>
            <a:lvl1pPr>
              <a:lnSpc>
                <a:spcPct val="100000"/>
              </a:lnSpc>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A4081E9-35C5-9D13-D0D7-3697D7731F3A}"/>
              </a:ext>
            </a:extLst>
          </p:cNvPr>
          <p:cNvSpPr>
            <a:spLocks noGrp="1"/>
          </p:cNvSpPr>
          <p:nvPr>
            <p:ph type="body" sz="quarter" idx="15"/>
          </p:nvPr>
        </p:nvSpPr>
        <p:spPr>
          <a:xfrm>
            <a:off x="1709731" y="33002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3" name="Text Placeholder 10">
            <a:extLst>
              <a:ext uri="{FF2B5EF4-FFF2-40B4-BE49-F238E27FC236}">
                <a16:creationId xmlns:a16="http://schemas.microsoft.com/office/drawing/2014/main" id="{77DCFB00-E197-1E0F-6E64-2D104C42FDB4}"/>
              </a:ext>
            </a:extLst>
          </p:cNvPr>
          <p:cNvSpPr>
            <a:spLocks noGrp="1"/>
          </p:cNvSpPr>
          <p:nvPr>
            <p:ph type="body" sz="quarter" idx="16"/>
          </p:nvPr>
        </p:nvSpPr>
        <p:spPr>
          <a:xfrm>
            <a:off x="1710191" y="3711638"/>
            <a:ext cx="9653041" cy="400110"/>
          </a:xfrm>
        </p:spPr>
        <p:txBody>
          <a:bodyPr wrap="square">
            <a:spAutoFit/>
          </a:bodyPr>
          <a:lstStyle>
            <a:lvl1pPr>
              <a:lnSpc>
                <a:spcPct val="100000"/>
              </a:lnSpc>
              <a:defRPr/>
            </a:lvl1pPr>
          </a:lstStyle>
          <a:p>
            <a:pPr lvl="0"/>
            <a:r>
              <a:rPr lang="en-US" dirty="0"/>
              <a:t>Click to edit Master text styles</a:t>
            </a:r>
          </a:p>
        </p:txBody>
      </p:sp>
      <p:sp>
        <p:nvSpPr>
          <p:cNvPr id="14" name="Text Placeholder 3">
            <a:extLst>
              <a:ext uri="{FF2B5EF4-FFF2-40B4-BE49-F238E27FC236}">
                <a16:creationId xmlns:a16="http://schemas.microsoft.com/office/drawing/2014/main" id="{5C24D8A0-D5B6-2DAD-FA5D-339710017D30}"/>
              </a:ext>
            </a:extLst>
          </p:cNvPr>
          <p:cNvSpPr>
            <a:spLocks noGrp="1"/>
          </p:cNvSpPr>
          <p:nvPr>
            <p:ph type="body" sz="quarter" idx="17"/>
          </p:nvPr>
        </p:nvSpPr>
        <p:spPr>
          <a:xfrm>
            <a:off x="1709731" y="48750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5" name="Text Placeholder 10">
            <a:extLst>
              <a:ext uri="{FF2B5EF4-FFF2-40B4-BE49-F238E27FC236}">
                <a16:creationId xmlns:a16="http://schemas.microsoft.com/office/drawing/2014/main" id="{91A86BCB-B202-E7D7-94BD-9684EF12A0AC}"/>
              </a:ext>
            </a:extLst>
          </p:cNvPr>
          <p:cNvSpPr>
            <a:spLocks noGrp="1"/>
          </p:cNvSpPr>
          <p:nvPr>
            <p:ph type="body" sz="quarter" idx="18"/>
          </p:nvPr>
        </p:nvSpPr>
        <p:spPr>
          <a:xfrm>
            <a:off x="1710191" y="5278223"/>
            <a:ext cx="9653041" cy="400110"/>
          </a:xfrm>
        </p:spPr>
        <p:txBody>
          <a:bodyPr wrap="square">
            <a:spAutoFit/>
          </a:bodyPr>
          <a:lstStyle>
            <a:lvl1pPr>
              <a:lnSpc>
                <a:spcPct val="100000"/>
              </a:lnSpc>
              <a:defRPr/>
            </a:lvl1pPr>
          </a:lstStyle>
          <a:p>
            <a:pPr lvl="0"/>
            <a:r>
              <a:rPr lang="en-US" dirty="0"/>
              <a:t>Click to edit Master text styles</a:t>
            </a:r>
          </a:p>
        </p:txBody>
      </p:sp>
      <p:pic>
        <p:nvPicPr>
          <p:cNvPr id="4" name="Picture 3" descr="A picture containing light&#10;&#10;Description automatically generated">
            <a:extLst>
              <a:ext uri="{FF2B5EF4-FFF2-40B4-BE49-F238E27FC236}">
                <a16:creationId xmlns:a16="http://schemas.microsoft.com/office/drawing/2014/main" id="{B547A9B2-4FF5-68F0-5F22-79D8E1FB994B}"/>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Tree>
    <p:extLst>
      <p:ext uri="{BB962C8B-B14F-4D97-AF65-F5344CB8AC3E}">
        <p14:creationId xmlns:p14="http://schemas.microsoft.com/office/powerpoint/2010/main" val="2654182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Or Five Items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Or Five Items Horizontal</a:t>
            </a:r>
          </a:p>
        </p:txBody>
      </p:sp>
      <p:sp>
        <p:nvSpPr>
          <p:cNvPr id="19" name="Text Placeholder 4">
            <a:extLst>
              <a:ext uri="{FF2B5EF4-FFF2-40B4-BE49-F238E27FC236}">
                <a16:creationId xmlns:a16="http://schemas.microsoft.com/office/drawing/2014/main" id="{BE1AB42E-9B24-4CCB-0898-CEC4161A1BE0}"/>
              </a:ext>
            </a:extLst>
          </p:cNvPr>
          <p:cNvSpPr>
            <a:spLocks noGrp="1"/>
          </p:cNvSpPr>
          <p:nvPr>
            <p:ph type="body" sz="quarter" idx="24"/>
          </p:nvPr>
        </p:nvSpPr>
        <p:spPr>
          <a:xfrm>
            <a:off x="2639292"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0" name="Text Placeholder 5">
            <a:extLst>
              <a:ext uri="{FF2B5EF4-FFF2-40B4-BE49-F238E27FC236}">
                <a16:creationId xmlns:a16="http://schemas.microsoft.com/office/drawing/2014/main" id="{394FD22E-B877-2EA9-C515-34728364380C}"/>
              </a:ext>
            </a:extLst>
          </p:cNvPr>
          <p:cNvSpPr>
            <a:spLocks noGrp="1"/>
          </p:cNvSpPr>
          <p:nvPr>
            <p:ph type="body" sz="quarter" idx="25"/>
          </p:nvPr>
        </p:nvSpPr>
        <p:spPr>
          <a:xfrm>
            <a:off x="2639292"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6" name="Text Placeholder 4">
            <a:extLst>
              <a:ext uri="{FF2B5EF4-FFF2-40B4-BE49-F238E27FC236}">
                <a16:creationId xmlns:a16="http://schemas.microsoft.com/office/drawing/2014/main" id="{3AACF134-8F63-9DBD-4CCB-B5742721F0F7}"/>
              </a:ext>
            </a:extLst>
          </p:cNvPr>
          <p:cNvSpPr>
            <a:spLocks noGrp="1"/>
          </p:cNvSpPr>
          <p:nvPr>
            <p:ph type="body" sz="quarter" idx="26"/>
          </p:nvPr>
        </p:nvSpPr>
        <p:spPr>
          <a:xfrm>
            <a:off x="6594763"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17" name="Text Placeholder 5">
            <a:extLst>
              <a:ext uri="{FF2B5EF4-FFF2-40B4-BE49-F238E27FC236}">
                <a16:creationId xmlns:a16="http://schemas.microsoft.com/office/drawing/2014/main" id="{FB8BF81A-652C-93ED-941B-D080E246D2C6}"/>
              </a:ext>
            </a:extLst>
          </p:cNvPr>
          <p:cNvSpPr>
            <a:spLocks noGrp="1"/>
          </p:cNvSpPr>
          <p:nvPr>
            <p:ph type="body" sz="quarter" idx="27"/>
          </p:nvPr>
        </p:nvSpPr>
        <p:spPr>
          <a:xfrm>
            <a:off x="6594763"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8" name="Text Placeholder 4">
            <a:extLst>
              <a:ext uri="{FF2B5EF4-FFF2-40B4-BE49-F238E27FC236}">
                <a16:creationId xmlns:a16="http://schemas.microsoft.com/office/drawing/2014/main" id="{9598E13C-B79B-F9DC-CC82-A75742D676F0}"/>
              </a:ext>
            </a:extLst>
          </p:cNvPr>
          <p:cNvSpPr>
            <a:spLocks noGrp="1"/>
          </p:cNvSpPr>
          <p:nvPr>
            <p:ph type="body" sz="quarter" idx="28"/>
          </p:nvPr>
        </p:nvSpPr>
        <p:spPr>
          <a:xfrm>
            <a:off x="65116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9" name="Text Placeholder 5">
            <a:extLst>
              <a:ext uri="{FF2B5EF4-FFF2-40B4-BE49-F238E27FC236}">
                <a16:creationId xmlns:a16="http://schemas.microsoft.com/office/drawing/2014/main" id="{937F907A-3788-1939-58AC-4AE655CA1637}"/>
              </a:ext>
            </a:extLst>
          </p:cNvPr>
          <p:cNvSpPr>
            <a:spLocks noGrp="1"/>
          </p:cNvSpPr>
          <p:nvPr>
            <p:ph type="body" sz="quarter" idx="29"/>
          </p:nvPr>
        </p:nvSpPr>
        <p:spPr>
          <a:xfrm>
            <a:off x="651162"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0" name="Text Placeholder 4">
            <a:extLst>
              <a:ext uri="{FF2B5EF4-FFF2-40B4-BE49-F238E27FC236}">
                <a16:creationId xmlns:a16="http://schemas.microsoft.com/office/drawing/2014/main" id="{E4425ACC-56AB-8C36-6DF8-BE669A960AA3}"/>
              </a:ext>
            </a:extLst>
          </p:cNvPr>
          <p:cNvSpPr>
            <a:spLocks noGrp="1"/>
          </p:cNvSpPr>
          <p:nvPr>
            <p:ph type="body" sz="quarter" idx="30"/>
          </p:nvPr>
        </p:nvSpPr>
        <p:spPr>
          <a:xfrm>
            <a:off x="4617027"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1" name="Text Placeholder 5">
            <a:extLst>
              <a:ext uri="{FF2B5EF4-FFF2-40B4-BE49-F238E27FC236}">
                <a16:creationId xmlns:a16="http://schemas.microsoft.com/office/drawing/2014/main" id="{1FF2A82F-27D7-A0F9-1F5E-8D52A78E49C6}"/>
              </a:ext>
            </a:extLst>
          </p:cNvPr>
          <p:cNvSpPr>
            <a:spLocks noGrp="1"/>
          </p:cNvSpPr>
          <p:nvPr>
            <p:ph type="body" sz="quarter" idx="31"/>
          </p:nvPr>
        </p:nvSpPr>
        <p:spPr>
          <a:xfrm>
            <a:off x="4617027"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2" name="Text Placeholder 4">
            <a:extLst>
              <a:ext uri="{FF2B5EF4-FFF2-40B4-BE49-F238E27FC236}">
                <a16:creationId xmlns:a16="http://schemas.microsoft.com/office/drawing/2014/main" id="{B8BA4716-A2FA-C09E-8B13-909703173E72}"/>
              </a:ext>
            </a:extLst>
          </p:cNvPr>
          <p:cNvSpPr>
            <a:spLocks noGrp="1"/>
          </p:cNvSpPr>
          <p:nvPr>
            <p:ph type="body" sz="quarter" idx="32"/>
          </p:nvPr>
        </p:nvSpPr>
        <p:spPr>
          <a:xfrm>
            <a:off x="858289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3" name="Text Placeholder 5">
            <a:extLst>
              <a:ext uri="{FF2B5EF4-FFF2-40B4-BE49-F238E27FC236}">
                <a16:creationId xmlns:a16="http://schemas.microsoft.com/office/drawing/2014/main" id="{0661BC76-FC86-BF20-58D2-1A5A4A49414C}"/>
              </a:ext>
            </a:extLst>
          </p:cNvPr>
          <p:cNvSpPr>
            <a:spLocks noGrp="1"/>
          </p:cNvSpPr>
          <p:nvPr>
            <p:ph type="body" sz="quarter" idx="33"/>
          </p:nvPr>
        </p:nvSpPr>
        <p:spPr>
          <a:xfrm>
            <a:off x="8582892" y="5174965"/>
            <a:ext cx="2957945" cy="381643"/>
          </a:xfrm>
        </p:spPr>
        <p:txBody>
          <a:bodyPr wrap="square" tIns="36576" bIns="36576">
            <a:spAutoFit/>
          </a:bodyPr>
          <a:lstStyle>
            <a:lvl1pPr marL="0" indent="0" algn="l">
              <a:lnSpc>
                <a:spcPct val="100000"/>
              </a:lnSpc>
              <a:buNone/>
              <a:defRPr sz="2000"/>
            </a:lvl1pPr>
          </a:lstStyle>
          <a:p>
            <a:endParaRPr lang="en-US" dirty="0"/>
          </a:p>
        </p:txBody>
      </p:sp>
    </p:spTree>
    <p:extLst>
      <p:ext uri="{BB962C8B-B14F-4D97-AF65-F5344CB8AC3E}">
        <p14:creationId xmlns:p14="http://schemas.microsoft.com/office/powerpoint/2010/main" val="1079006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Tree>
    <p:extLst>
      <p:ext uri="{BB962C8B-B14F-4D97-AF65-F5344CB8AC3E}">
        <p14:creationId xmlns:p14="http://schemas.microsoft.com/office/powerpoint/2010/main" val="719545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6613450" y="1905444"/>
            <a:ext cx="4365266"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1186780" y="1912242"/>
            <a:ext cx="4365266"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27E467-B0F3-0CA9-0001-FB359FAF3580}"/>
              </a:ext>
            </a:extLst>
          </p:cNvPr>
          <p:cNvSpPr/>
          <p:nvPr/>
        </p:nvSpPr>
        <p:spPr>
          <a:xfrm>
            <a:off x="3073158"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1" name="Graphic 10" descr="Badge Tick1 with solid fill">
            <a:extLst>
              <a:ext uri="{FF2B5EF4-FFF2-40B4-BE49-F238E27FC236}">
                <a16:creationId xmlns:a16="http://schemas.microsoft.com/office/drawing/2014/main" id="{EB1E117F-8CA2-4AEB-4F50-70992C0E2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7896" y="1483926"/>
            <a:ext cx="843036" cy="843036"/>
          </a:xfrm>
          <a:prstGeom prst="rect">
            <a:avLst/>
          </a:prstGeom>
        </p:spPr>
      </p:pic>
      <p:sp>
        <p:nvSpPr>
          <p:cNvPr id="13" name="Oval 12">
            <a:extLst>
              <a:ext uri="{FF2B5EF4-FFF2-40B4-BE49-F238E27FC236}">
                <a16:creationId xmlns:a16="http://schemas.microsoft.com/office/drawing/2014/main" id="{813F9F49-7DD3-C0A3-B7F1-8A20A934379F}"/>
              </a:ext>
            </a:extLst>
          </p:cNvPr>
          <p:cNvSpPr/>
          <p:nvPr userDrawn="1"/>
        </p:nvSpPr>
        <p:spPr>
          <a:xfrm>
            <a:off x="8499826"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p:txBody>
      </p:sp>
      <p:pic>
        <p:nvPicPr>
          <p:cNvPr id="14" name="Graphic 13" descr="Badge Cross with solid fill">
            <a:extLst>
              <a:ext uri="{FF2B5EF4-FFF2-40B4-BE49-F238E27FC236}">
                <a16:creationId xmlns:a16="http://schemas.microsoft.com/office/drawing/2014/main" id="{A4064CF7-83B6-E7DA-5C89-3FB67FF60D9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4564" y="1490725"/>
            <a:ext cx="843036" cy="843036"/>
          </a:xfrm>
          <a:prstGeom prst="rect">
            <a:avLst/>
          </a:prstGeom>
        </p:spPr>
      </p:pic>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717078" y="2326962"/>
            <a:ext cx="3304670"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1311965" y="2892429"/>
            <a:ext cx="4121426"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7143748" y="2326962"/>
            <a:ext cx="3304670"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6738635" y="2892429"/>
            <a:ext cx="4121426"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2159765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lvl1pPr>
              <a:defRPr/>
            </a:lvl1pPr>
          </a:lstStyle>
          <a:p>
            <a:r>
              <a:rPr lang="en-US" dirty="0"/>
              <a:t>Three Boxes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4280389" y="16917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001313" y="2113317"/>
            <a:ext cx="2748778"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596200" y="2678784"/>
            <a:ext cx="3428144"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4810687" y="2113317"/>
            <a:ext cx="2748778"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4405574" y="2678784"/>
            <a:ext cx="3428144"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
        <p:nvSpPr>
          <p:cNvPr id="17" name="Rounded Rectangle 2">
            <a:extLst>
              <a:ext uri="{FF2B5EF4-FFF2-40B4-BE49-F238E27FC236}">
                <a16:creationId xmlns:a16="http://schemas.microsoft.com/office/drawing/2014/main" id="{93019C53-B90D-DE10-4CF9-7AA42350E5F7}"/>
              </a:ext>
              <a:ext uri="{C183D7F6-B498-43B3-948B-1728B52AA6E4}">
                <adec:decorative xmlns:adec="http://schemas.microsoft.com/office/drawing/2017/decorative" val="1"/>
              </a:ext>
            </a:extLst>
          </p:cNvPr>
          <p:cNvSpPr/>
          <p:nvPr userDrawn="1"/>
        </p:nvSpPr>
        <p:spPr>
          <a:xfrm>
            <a:off x="8089763" y="1691799"/>
            <a:ext cx="3630967" cy="4207122"/>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Text Placeholder 4">
            <a:extLst>
              <a:ext uri="{FF2B5EF4-FFF2-40B4-BE49-F238E27FC236}">
                <a16:creationId xmlns:a16="http://schemas.microsoft.com/office/drawing/2014/main" id="{0E33C920-0C2C-2EC0-BF4C-3BD9E85CDAA9}"/>
              </a:ext>
            </a:extLst>
          </p:cNvPr>
          <p:cNvSpPr>
            <a:spLocks noGrp="1"/>
          </p:cNvSpPr>
          <p:nvPr>
            <p:ph type="body" sz="quarter" idx="28" hasCustomPrompt="1"/>
          </p:nvPr>
        </p:nvSpPr>
        <p:spPr>
          <a:xfrm>
            <a:off x="8620061" y="2113317"/>
            <a:ext cx="2748778" cy="480131"/>
          </a:xfrm>
        </p:spPr>
        <p:txBody>
          <a:bodyPr>
            <a:noAutofit/>
          </a:bodyPr>
          <a:lstStyle>
            <a:lvl1pPr marL="0" indent="0" algn="ctr">
              <a:lnSpc>
                <a:spcPct val="100000"/>
              </a:lnSpc>
              <a:buNone/>
              <a:defRPr sz="2800" b="1" i="0">
                <a:solidFill>
                  <a:schemeClr val="accent2"/>
                </a:solidFill>
              </a:defRPr>
            </a:lvl1pPr>
          </a:lstStyle>
          <a:p>
            <a:r>
              <a:rPr lang="en-US" dirty="0"/>
              <a:t>CONS</a:t>
            </a:r>
          </a:p>
        </p:txBody>
      </p:sp>
      <p:sp>
        <p:nvSpPr>
          <p:cNvPr id="20" name="Text Placeholder 5">
            <a:extLst>
              <a:ext uri="{FF2B5EF4-FFF2-40B4-BE49-F238E27FC236}">
                <a16:creationId xmlns:a16="http://schemas.microsoft.com/office/drawing/2014/main" id="{10FE854F-3E50-CFA0-DC42-FF38C28F3088}"/>
              </a:ext>
            </a:extLst>
          </p:cNvPr>
          <p:cNvSpPr>
            <a:spLocks noGrp="1"/>
          </p:cNvSpPr>
          <p:nvPr>
            <p:ph type="body" sz="quarter" idx="29"/>
          </p:nvPr>
        </p:nvSpPr>
        <p:spPr>
          <a:xfrm>
            <a:off x="8214948" y="2678784"/>
            <a:ext cx="3428144" cy="406265"/>
          </a:xfrm>
        </p:spPr>
        <p:txBody>
          <a:bodyPr tIns="36576" bIns="36576">
            <a:noAutofit/>
          </a:bodyPr>
          <a:lstStyle>
            <a:lvl1pPr marL="230188" indent="-230188" algn="l">
              <a:lnSpc>
                <a:spcPct val="100000"/>
              </a:lnSpc>
              <a:buClr>
                <a:schemeClr val="accent2"/>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39930074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1140774" y="2766218"/>
            <a:ext cx="4378283" cy="1325563"/>
          </a:xfrm>
        </p:spPr>
        <p:txBody>
          <a:bodyPr>
            <a:noAutofit/>
          </a:bodyPr>
          <a:lstStyle>
            <a:lvl1pPr algn="l">
              <a:defRPr sz="4800" b="1">
                <a:solidFill>
                  <a:schemeClr val="bg1"/>
                </a:solidFill>
              </a:defRPr>
            </a:lvl1pPr>
          </a:lstStyle>
          <a:p>
            <a:r>
              <a:rPr lang="en-US" dirty="0"/>
              <a:t>Thank You For Watching</a:t>
            </a:r>
          </a:p>
        </p:txBody>
      </p:sp>
      <p:sp>
        <p:nvSpPr>
          <p:cNvPr id="3" name="Rectangle 2">
            <a:extLst>
              <a:ext uri="{FF2B5EF4-FFF2-40B4-BE49-F238E27FC236}">
                <a16:creationId xmlns:a16="http://schemas.microsoft.com/office/drawing/2014/main" id="{1AD3E2EB-3853-C2E1-BA17-1FB66B3A054E}"/>
              </a:ext>
              <a:ext uri="{C183D7F6-B498-43B3-948B-1728B52AA6E4}">
                <adec:decorative xmlns:adec="http://schemas.microsoft.com/office/drawing/2017/decorative" val="1"/>
              </a:ext>
            </a:extLst>
          </p:cNvPr>
          <p:cNvSpPr/>
          <p:nvPr userDrawn="1"/>
        </p:nvSpPr>
        <p:spPr>
          <a:xfrm>
            <a:off x="-64655" y="-73891"/>
            <a:ext cx="7130473" cy="138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38699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678284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Left  1/3 Image Right With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16788"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608140" y="1721010"/>
            <a:ext cx="6316788"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2452893"/>
            <a:ext cx="6316788"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867441937"/>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5820" y="3078134"/>
            <a:ext cx="5251580" cy="701731"/>
          </a:xfrm>
        </p:spPr>
        <p:txBody>
          <a:bodyPr wrap="square" bIns="45720" anchor="t" anchorCtr="0">
            <a:spAutoFit/>
          </a:bodyPr>
          <a:lstStyle>
            <a:lvl1pPr>
              <a:defRPr sz="4400" b="1">
                <a:solidFill>
                  <a:schemeClr val="bg1"/>
                </a:solidFill>
              </a:defRPr>
            </a:lvl1pPr>
          </a:lstStyle>
          <a:p>
            <a:r>
              <a:rPr lang="en-US" dirty="0"/>
              <a:t>Section</a:t>
            </a:r>
          </a:p>
        </p:txBody>
      </p:sp>
      <p:cxnSp>
        <p:nvCxnSpPr>
          <p:cNvPr id="9" name="Straight Connector 8">
            <a:extLst>
              <a:ext uri="{FF2B5EF4-FFF2-40B4-BE49-F238E27FC236}">
                <a16:creationId xmlns:a16="http://schemas.microsoft.com/office/drawing/2014/main" id="{FF9D168D-7DB7-711E-90B3-CC27FB43856A}"/>
              </a:ext>
            </a:extLst>
          </p:cNvPr>
          <p:cNvCxnSpPr>
            <a:cxnSpLocks/>
          </p:cNvCxnSpPr>
          <p:nvPr userDrawn="1"/>
        </p:nvCxnSpPr>
        <p:spPr>
          <a:xfrm>
            <a:off x="760208" y="2928472"/>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cxnSp>
        <p:nvCxnSpPr>
          <p:cNvPr id="3" name="Straight Connector 2" hidden="1">
            <a:extLst>
              <a:ext uri="{FF2B5EF4-FFF2-40B4-BE49-F238E27FC236}">
                <a16:creationId xmlns:a16="http://schemas.microsoft.com/office/drawing/2014/main" id="{4EC16E61-584C-FF81-82EE-D75010A6C8BB}"/>
              </a:ext>
            </a:extLst>
          </p:cNvPr>
          <p:cNvCxnSpPr>
            <a:cxnSpLocks/>
          </p:cNvCxnSpPr>
          <p:nvPr userDrawn="1"/>
        </p:nvCxnSpPr>
        <p:spPr>
          <a:xfrm>
            <a:off x="760208" y="2928472"/>
            <a:ext cx="767766" cy="0"/>
          </a:xfrm>
          <a:prstGeom prst="line">
            <a:avLst/>
          </a:prstGeom>
          <a:ln w="73025" cap="rnd">
            <a:solidFill>
              <a:schemeClr val="accent3"/>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038492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Lef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24600"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1948000"/>
            <a:ext cx="63246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235939359"/>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Lef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798" y="555162"/>
            <a:ext cx="6324601"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5256338" y="1721010"/>
            <a:ext cx="6324601"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0" y="2452893"/>
            <a:ext cx="63246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E767C2DA-2CDE-2BF7-2859-641E369E483F}"/>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9155300"/>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800" y="555162"/>
            <a:ext cx="6324599"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2" y="1948000"/>
            <a:ext cx="63245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5287EFAE-10DC-CCE8-2184-E64D3E98FDD6}"/>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1823276"/>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With Subheading">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AE99ADF2-8A19-539C-7B68-A4AAF95D5C2D}"/>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spTree>
    <p:extLst>
      <p:ext uri="{BB962C8B-B14F-4D97-AF65-F5344CB8AC3E}">
        <p14:creationId xmlns:p14="http://schemas.microsoft.com/office/powerpoint/2010/main" val="118004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Content With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pic>
        <p:nvPicPr>
          <p:cNvPr id="7" name="Picture 6" descr="A picture containing text&#10;&#10;Description automatically generated">
            <a:extLst>
              <a:ext uri="{FF2B5EF4-FFF2-40B4-BE49-F238E27FC236}">
                <a16:creationId xmlns:a16="http://schemas.microsoft.com/office/drawing/2014/main" id="{6E280812-7F6D-4DEB-E14B-93A6EF4CF5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65"/>
          <a:stretch/>
        </p:blipFill>
        <p:spPr>
          <a:xfrm>
            <a:off x="0" y="5213350"/>
            <a:ext cx="12192000" cy="1644650"/>
          </a:xfrm>
          <a:prstGeom prst="rect">
            <a:avLst/>
          </a:prstGeom>
        </p:spPr>
      </p:pic>
    </p:spTree>
    <p:extLst>
      <p:ext uri="{BB962C8B-B14F-4D97-AF65-F5344CB8AC3E}">
        <p14:creationId xmlns:p14="http://schemas.microsoft.com/office/powerpoint/2010/main" val="371108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No Subheading">
    <p:bg>
      <p:bgPr>
        <a:solidFill>
          <a:schemeClr val="tx2"/>
        </a:solidFill>
        <a:effectLst/>
      </p:bgPr>
    </p:bg>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3819BC71-0BF3-3249-9084-39297DE266F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8756"/>
            <a:ext cx="1075664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6" name="Title 5">
            <a:extLst>
              <a:ext uri="{FF2B5EF4-FFF2-40B4-BE49-F238E27FC236}">
                <a16:creationId xmlns:a16="http://schemas.microsoft.com/office/drawing/2014/main" id="{008E4A27-B1D4-45A4-FAB4-0E78398D3A07}"/>
              </a:ext>
            </a:extLst>
          </p:cNvPr>
          <p:cNvSpPr>
            <a:spLocks noGrp="1"/>
          </p:cNvSpPr>
          <p:nvPr>
            <p:ph type="title" hasCustomPrompt="1"/>
          </p:nvPr>
        </p:nvSpPr>
        <p:spPr>
          <a:xfrm>
            <a:off x="609600" y="555162"/>
            <a:ext cx="10755084" cy="849463"/>
          </a:xfrm>
        </p:spPr>
        <p:txBody>
          <a:bodyPr/>
          <a:lstStyle>
            <a:lvl1pPr>
              <a:defRPr>
                <a:solidFill>
                  <a:schemeClr val="bg1"/>
                </a:solidFill>
              </a:defRPr>
            </a:lvl1pPr>
          </a:lstStyle>
          <a:p>
            <a:r>
              <a:rPr lang="en-US" dirty="0"/>
              <a:t>Main Content No Subheading</a:t>
            </a:r>
          </a:p>
        </p:txBody>
      </p:sp>
    </p:spTree>
    <p:extLst>
      <p:ext uri="{BB962C8B-B14F-4D97-AF65-F5344CB8AC3E}">
        <p14:creationId xmlns:p14="http://schemas.microsoft.com/office/powerpoint/2010/main" val="181306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2 Columns Subheading">
    <p:bg>
      <p:bgPr>
        <a:solidFill>
          <a:schemeClr val="tx2"/>
        </a:solidFill>
        <a:effectLst/>
      </p:bgPr>
    </p:bg>
    <p:spTree>
      <p:nvGrpSpPr>
        <p:cNvPr id="1" name=""/>
        <p:cNvGrpSpPr/>
        <p:nvPr/>
      </p:nvGrpSpPr>
      <p:grpSpPr>
        <a:xfrm>
          <a:off x="0" y="0"/>
          <a:ext cx="0" cy="0"/>
          <a:chOff x="0" y="0"/>
          <a:chExt cx="0" cy="0"/>
        </a:xfrm>
      </p:grpSpPr>
      <p:pic>
        <p:nvPicPr>
          <p:cNvPr id="13" name="Picture 12" descr="A picture containing light&#10;&#10;Description automatically generated">
            <a:extLst>
              <a:ext uri="{FF2B5EF4-FFF2-40B4-BE49-F238E27FC236}">
                <a16:creationId xmlns:a16="http://schemas.microsoft.com/office/drawing/2014/main" id="{95E97680-93D0-F056-492C-F7F79635D8D4}"/>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Main Content Two Columns With Subheading</a:t>
            </a:r>
          </a:p>
        </p:txBody>
      </p:sp>
    </p:spTree>
    <p:extLst>
      <p:ext uri="{BB962C8B-B14F-4D97-AF65-F5344CB8AC3E}">
        <p14:creationId xmlns:p14="http://schemas.microsoft.com/office/powerpoint/2010/main" val="2654028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2 Coulmns No Subheading">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DD22E98-5FFE-1CD0-97FA-DFEF7A558EA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3" name="Text Placeholder 9">
            <a:extLst>
              <a:ext uri="{FF2B5EF4-FFF2-40B4-BE49-F238E27FC236}">
                <a16:creationId xmlns:a16="http://schemas.microsoft.com/office/drawing/2014/main" id="{E73A2A0B-B50F-8F04-DDCF-02D5EE6F699A}"/>
              </a:ext>
            </a:extLst>
          </p:cNvPr>
          <p:cNvSpPr>
            <a:spLocks noGrp="1"/>
          </p:cNvSpPr>
          <p:nvPr>
            <p:ph type="body" sz="quarter" idx="15"/>
          </p:nvPr>
        </p:nvSpPr>
        <p:spPr>
          <a:xfrm>
            <a:off x="6244044"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6" name="Title 5">
            <a:extLst>
              <a:ext uri="{FF2B5EF4-FFF2-40B4-BE49-F238E27FC236}">
                <a16:creationId xmlns:a16="http://schemas.microsoft.com/office/drawing/2014/main" id="{F5287FCD-F1E9-5B4F-6968-F9CC9DA8595C}"/>
              </a:ext>
            </a:extLst>
          </p:cNvPr>
          <p:cNvSpPr>
            <a:spLocks noGrp="1"/>
          </p:cNvSpPr>
          <p:nvPr>
            <p:ph type="title" hasCustomPrompt="1"/>
          </p:nvPr>
        </p:nvSpPr>
        <p:spPr>
          <a:xfrm>
            <a:off x="609600" y="555162"/>
            <a:ext cx="10755084" cy="849463"/>
          </a:xfrm>
        </p:spPr>
        <p:txBody>
          <a:bodyPr/>
          <a:lstStyle/>
          <a:p>
            <a:r>
              <a:rPr lang="en-US" dirty="0"/>
              <a:t>Main Content Two Columns No Subheading</a:t>
            </a:r>
          </a:p>
        </p:txBody>
      </p:sp>
    </p:spTree>
    <p:extLst>
      <p:ext uri="{BB962C8B-B14F-4D97-AF65-F5344CB8AC3E}">
        <p14:creationId xmlns:p14="http://schemas.microsoft.com/office/powerpoint/2010/main" val="324260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ain Content 2 Columns Subheading">
    <p:bg>
      <p:bgPr>
        <a:solidFill>
          <a:schemeClr val="tx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No Subheading</a:t>
            </a:r>
          </a:p>
        </p:txBody>
      </p:sp>
    </p:spTree>
    <p:extLst>
      <p:ext uri="{BB962C8B-B14F-4D97-AF65-F5344CB8AC3E}">
        <p14:creationId xmlns:p14="http://schemas.microsoft.com/office/powerpoint/2010/main" val="369346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2.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5" name="Straight Connector 4">
            <a:extLst>
              <a:ext uri="{FF2B5EF4-FFF2-40B4-BE49-F238E27FC236}">
                <a16:creationId xmlns:a16="http://schemas.microsoft.com/office/drawing/2014/main" id="{ED74FE44-F49A-7EB8-259A-B6C8F1F07887}"/>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71" r:id="rId2"/>
    <p:sldLayoutId id="2147483767" r:id="rId3"/>
    <p:sldLayoutId id="2147483743" r:id="rId4"/>
    <p:sldLayoutId id="2147483775" r:id="rId5"/>
    <p:sldLayoutId id="2147483758" r:id="rId6"/>
    <p:sldLayoutId id="2147483746" r:id="rId7"/>
    <p:sldLayoutId id="2147483769" r:id="rId8"/>
    <p:sldLayoutId id="2147483776" r:id="rId9"/>
    <p:sldLayoutId id="2147483805" r:id="rId10"/>
    <p:sldLayoutId id="2147483748" r:id="rId11"/>
    <p:sldLayoutId id="2147483749" r:id="rId12"/>
    <p:sldLayoutId id="2147483760" r:id="rId13"/>
    <p:sldLayoutId id="2147483751" r:id="rId14"/>
    <p:sldLayoutId id="2147483761" r:id="rId15"/>
    <p:sldLayoutId id="2147483753" r:id="rId16"/>
    <p:sldLayoutId id="2147483762" r:id="rId17"/>
    <p:sldLayoutId id="2147483744" r:id="rId18"/>
    <p:sldLayoutId id="2147483755" r:id="rId19"/>
    <p:sldLayoutId id="2147483756" r:id="rId20"/>
    <p:sldLayoutId id="2147483757" r:id="rId21"/>
    <p:sldLayoutId id="2147483763" r:id="rId22"/>
    <p:sldLayoutId id="2147483764" r:id="rId23"/>
    <p:sldLayoutId id="2147483765" r:id="rId24"/>
    <p:sldLayoutId id="2147483774" r:id="rId25"/>
    <p:sldLayoutId id="2147483773" r:id="rId26"/>
    <p:sldLayoutId id="2147483692" r:id="rId27"/>
    <p:sldLayoutId id="2147483772" r:id="rId28"/>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4" name="Straight Connector 3">
            <a:extLst>
              <a:ext uri="{FF2B5EF4-FFF2-40B4-BE49-F238E27FC236}">
                <a16:creationId xmlns:a16="http://schemas.microsoft.com/office/drawing/2014/main" id="{B635E024-CEB0-1C20-5B99-D379DDBFA6EC}"/>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527419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18/10/relationships/comments" Target="../comments/modernComment_3C3_9E9FE13.xml"/><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hyperlink" Target="https://thenounproject.com/icon/pipes-4689097/" TargetMode="External"/><Relationship Id="rId2" Type="http://schemas.openxmlformats.org/officeDocument/2006/relationships/hyperlink" Target="https://mikeadev.net/2019/11/parallelizing-ray-tracing/" TargetMode="External"/><Relationship Id="rId1" Type="http://schemas.openxmlformats.org/officeDocument/2006/relationships/slideLayout" Target="../slideLayouts/slideLayout6.xml"/><Relationship Id="rId4" Type="http://schemas.openxmlformats.org/officeDocument/2006/relationships/hyperlink" Target="https://gfxspeak.com/2020/09/28/the-levels-trac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3DF0-7E98-4E14-BF4A-6BAEA5ABB8F6}"/>
              </a:ext>
            </a:extLst>
          </p:cNvPr>
          <p:cNvSpPr>
            <a:spLocks noGrp="1"/>
          </p:cNvSpPr>
          <p:nvPr>
            <p:ph type="title"/>
          </p:nvPr>
        </p:nvSpPr>
        <p:spPr/>
        <p:txBody>
          <a:bodyPr/>
          <a:lstStyle/>
          <a:p>
            <a:r>
              <a:rPr lang="en-US" dirty="0"/>
              <a:t>Introduction to Threads</a:t>
            </a:r>
          </a:p>
        </p:txBody>
      </p:sp>
    </p:spTree>
    <p:extLst>
      <p:ext uri="{BB962C8B-B14F-4D97-AF65-F5344CB8AC3E}">
        <p14:creationId xmlns:p14="http://schemas.microsoft.com/office/powerpoint/2010/main" val="132366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A103-39A6-A2B9-53F0-0E7DF6321EB2}"/>
              </a:ext>
            </a:extLst>
          </p:cNvPr>
          <p:cNvSpPr>
            <a:spLocks noGrp="1"/>
          </p:cNvSpPr>
          <p:nvPr>
            <p:ph type="title"/>
          </p:nvPr>
        </p:nvSpPr>
        <p:spPr>
          <a:xfrm>
            <a:off x="609600" y="555162"/>
            <a:ext cx="4876800" cy="618631"/>
          </a:xfrm>
        </p:spPr>
        <p:txBody>
          <a:bodyPr/>
          <a:lstStyle/>
          <a:p>
            <a:r>
              <a:rPr lang="en-US" dirty="0"/>
              <a:t>Okay…But Why?</a:t>
            </a:r>
          </a:p>
        </p:txBody>
      </p:sp>
      <p:sp>
        <p:nvSpPr>
          <p:cNvPr id="5" name="Text Placeholder 1">
            <a:extLst>
              <a:ext uri="{FF2B5EF4-FFF2-40B4-BE49-F238E27FC236}">
                <a16:creationId xmlns:a16="http://schemas.microsoft.com/office/drawing/2014/main" id="{DF10C136-C742-BAA7-8F6E-8F899C663085}"/>
              </a:ext>
            </a:extLst>
          </p:cNvPr>
          <p:cNvSpPr txBox="1">
            <a:spLocks/>
          </p:cNvSpPr>
          <p:nvPr/>
        </p:nvSpPr>
        <p:spPr>
          <a:xfrm>
            <a:off x="1206501" y="1608179"/>
            <a:ext cx="4173022" cy="70788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Lower memory cost </a:t>
            </a:r>
            <a:br>
              <a:rPr lang="en-US" dirty="0"/>
            </a:br>
            <a:r>
              <a:rPr lang="en-US" dirty="0"/>
              <a:t>Shared segments</a:t>
            </a:r>
          </a:p>
        </p:txBody>
      </p:sp>
      <p:grpSp>
        <p:nvGrpSpPr>
          <p:cNvPr id="6" name="Group 5">
            <a:extLst>
              <a:ext uri="{FF2B5EF4-FFF2-40B4-BE49-F238E27FC236}">
                <a16:creationId xmlns:a16="http://schemas.microsoft.com/office/drawing/2014/main" id="{92DEF258-5B13-6235-04DE-4E7CEBC8FD47}"/>
              </a:ext>
              <a:ext uri="{C183D7F6-B498-43B3-948B-1728B52AA6E4}">
                <adec:decorative xmlns:adec="http://schemas.microsoft.com/office/drawing/2017/decorative" val="1"/>
              </a:ext>
            </a:extLst>
          </p:cNvPr>
          <p:cNvGrpSpPr/>
          <p:nvPr/>
        </p:nvGrpSpPr>
        <p:grpSpPr>
          <a:xfrm>
            <a:off x="722965" y="1731289"/>
            <a:ext cx="416693" cy="461665"/>
            <a:chOff x="875365" y="3406513"/>
            <a:chExt cx="416693" cy="461665"/>
          </a:xfrm>
        </p:grpSpPr>
        <p:sp>
          <p:nvSpPr>
            <p:cNvPr id="7" name="Oval 6">
              <a:extLst>
                <a:ext uri="{FF2B5EF4-FFF2-40B4-BE49-F238E27FC236}">
                  <a16:creationId xmlns:a16="http://schemas.microsoft.com/office/drawing/2014/main" id="{3E455B5F-1EA0-9B01-0524-413F9B797533}"/>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8" name="TextBox 7">
              <a:extLst>
                <a:ext uri="{FF2B5EF4-FFF2-40B4-BE49-F238E27FC236}">
                  <a16:creationId xmlns:a16="http://schemas.microsoft.com/office/drawing/2014/main" id="{607EF8DC-D13E-2685-0F1F-C6D86072196F}"/>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9" name="Text Placeholder 1">
            <a:extLst>
              <a:ext uri="{FF2B5EF4-FFF2-40B4-BE49-F238E27FC236}">
                <a16:creationId xmlns:a16="http://schemas.microsoft.com/office/drawing/2014/main" id="{0137D376-9932-4838-09ED-8726D9A97CBD}"/>
              </a:ext>
            </a:extLst>
          </p:cNvPr>
          <p:cNvSpPr txBox="1">
            <a:spLocks/>
          </p:cNvSpPr>
          <p:nvPr/>
        </p:nvSpPr>
        <p:spPr>
          <a:xfrm>
            <a:off x="1206501" y="2750451"/>
            <a:ext cx="4173022" cy="70788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Information sharing </a:t>
            </a:r>
            <a:br>
              <a:rPr lang="en-US" dirty="0"/>
            </a:br>
            <a:r>
              <a:rPr lang="en-US" dirty="0"/>
              <a:t>Through shared data</a:t>
            </a:r>
          </a:p>
        </p:txBody>
      </p:sp>
      <p:grpSp>
        <p:nvGrpSpPr>
          <p:cNvPr id="10" name="Group 9">
            <a:extLst>
              <a:ext uri="{FF2B5EF4-FFF2-40B4-BE49-F238E27FC236}">
                <a16:creationId xmlns:a16="http://schemas.microsoft.com/office/drawing/2014/main" id="{7CEAA124-1C29-311C-2713-5ED9A3088B4C}"/>
              </a:ext>
              <a:ext uri="{C183D7F6-B498-43B3-948B-1728B52AA6E4}">
                <adec:decorative xmlns:adec="http://schemas.microsoft.com/office/drawing/2017/decorative" val="1"/>
              </a:ext>
            </a:extLst>
          </p:cNvPr>
          <p:cNvGrpSpPr/>
          <p:nvPr/>
        </p:nvGrpSpPr>
        <p:grpSpPr>
          <a:xfrm>
            <a:off x="722965" y="2873561"/>
            <a:ext cx="416693" cy="461665"/>
            <a:chOff x="875365" y="3406513"/>
            <a:chExt cx="416693" cy="461665"/>
          </a:xfrm>
        </p:grpSpPr>
        <p:sp>
          <p:nvSpPr>
            <p:cNvPr id="11" name="Oval 10">
              <a:extLst>
                <a:ext uri="{FF2B5EF4-FFF2-40B4-BE49-F238E27FC236}">
                  <a16:creationId xmlns:a16="http://schemas.microsoft.com/office/drawing/2014/main" id="{744B1D65-47EA-12E3-5BB3-D39B6C4314E1}"/>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1EF8F301-2575-B799-84DC-32A8CBA97BD3}"/>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13" name="Text Placeholder 1">
            <a:extLst>
              <a:ext uri="{FF2B5EF4-FFF2-40B4-BE49-F238E27FC236}">
                <a16:creationId xmlns:a16="http://schemas.microsoft.com/office/drawing/2014/main" id="{7AB0756D-6F2D-1490-9FC4-06749CB500F0}"/>
              </a:ext>
            </a:extLst>
          </p:cNvPr>
          <p:cNvSpPr txBox="1">
            <a:spLocks/>
          </p:cNvSpPr>
          <p:nvPr/>
        </p:nvSpPr>
        <p:spPr>
          <a:xfrm>
            <a:off x="1206500" y="3892723"/>
            <a:ext cx="4493655" cy="70788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Reduced creation, destruction time </a:t>
            </a:r>
            <a:br>
              <a:rPr lang="en-US" dirty="0"/>
            </a:br>
            <a:r>
              <a:rPr lang="en-US" dirty="0"/>
              <a:t>Allocation, copying</a:t>
            </a:r>
          </a:p>
        </p:txBody>
      </p:sp>
      <p:grpSp>
        <p:nvGrpSpPr>
          <p:cNvPr id="14" name="Group 13">
            <a:extLst>
              <a:ext uri="{FF2B5EF4-FFF2-40B4-BE49-F238E27FC236}">
                <a16:creationId xmlns:a16="http://schemas.microsoft.com/office/drawing/2014/main" id="{94BEFE1B-C5B6-C25C-81ED-85C6CFBD7C68}"/>
              </a:ext>
              <a:ext uri="{C183D7F6-B498-43B3-948B-1728B52AA6E4}">
                <adec:decorative xmlns:adec="http://schemas.microsoft.com/office/drawing/2017/decorative" val="1"/>
              </a:ext>
            </a:extLst>
          </p:cNvPr>
          <p:cNvGrpSpPr/>
          <p:nvPr/>
        </p:nvGrpSpPr>
        <p:grpSpPr>
          <a:xfrm>
            <a:off x="722965" y="4015834"/>
            <a:ext cx="416693" cy="461665"/>
            <a:chOff x="875365" y="3406513"/>
            <a:chExt cx="416693" cy="461665"/>
          </a:xfrm>
        </p:grpSpPr>
        <p:sp>
          <p:nvSpPr>
            <p:cNvPr id="15" name="Oval 14">
              <a:extLst>
                <a:ext uri="{FF2B5EF4-FFF2-40B4-BE49-F238E27FC236}">
                  <a16:creationId xmlns:a16="http://schemas.microsoft.com/office/drawing/2014/main" id="{5924E5C3-0099-0FE2-0369-486D9E98A31F}"/>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TextBox 15">
              <a:extLst>
                <a:ext uri="{FF2B5EF4-FFF2-40B4-BE49-F238E27FC236}">
                  <a16:creationId xmlns:a16="http://schemas.microsoft.com/office/drawing/2014/main" id="{9D53B7F6-8A80-96DC-4848-BAF4FD08429E}"/>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17" name="Text Placeholder 1">
            <a:extLst>
              <a:ext uri="{FF2B5EF4-FFF2-40B4-BE49-F238E27FC236}">
                <a16:creationId xmlns:a16="http://schemas.microsoft.com/office/drawing/2014/main" id="{F3432FB3-AB70-9AC1-12F1-E597BC0F3117}"/>
              </a:ext>
            </a:extLst>
          </p:cNvPr>
          <p:cNvSpPr txBox="1">
            <a:spLocks/>
          </p:cNvSpPr>
          <p:nvPr/>
        </p:nvSpPr>
        <p:spPr>
          <a:xfrm>
            <a:off x="1206501" y="5034995"/>
            <a:ext cx="4173022" cy="1015663"/>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Reduce context switch time </a:t>
            </a:r>
            <a:br>
              <a:rPr lang="en-US" dirty="0"/>
            </a:br>
            <a:r>
              <a:rPr lang="en-US" dirty="0"/>
              <a:t>To another thread in the same process only.</a:t>
            </a:r>
          </a:p>
        </p:txBody>
      </p:sp>
      <p:grpSp>
        <p:nvGrpSpPr>
          <p:cNvPr id="18" name="Group 17">
            <a:extLst>
              <a:ext uri="{FF2B5EF4-FFF2-40B4-BE49-F238E27FC236}">
                <a16:creationId xmlns:a16="http://schemas.microsoft.com/office/drawing/2014/main" id="{97552A04-1F34-6611-2E2F-33991B0DDB76}"/>
              </a:ext>
              <a:ext uri="{C183D7F6-B498-43B3-948B-1728B52AA6E4}">
                <adec:decorative xmlns:adec="http://schemas.microsoft.com/office/drawing/2017/decorative" val="1"/>
              </a:ext>
            </a:extLst>
          </p:cNvPr>
          <p:cNvGrpSpPr/>
          <p:nvPr/>
        </p:nvGrpSpPr>
        <p:grpSpPr>
          <a:xfrm>
            <a:off x="722965" y="5311994"/>
            <a:ext cx="416693" cy="461665"/>
            <a:chOff x="875365" y="3406513"/>
            <a:chExt cx="416693" cy="461665"/>
          </a:xfrm>
        </p:grpSpPr>
        <p:sp>
          <p:nvSpPr>
            <p:cNvPr id="19" name="Oval 18">
              <a:extLst>
                <a:ext uri="{FF2B5EF4-FFF2-40B4-BE49-F238E27FC236}">
                  <a16:creationId xmlns:a16="http://schemas.microsoft.com/office/drawing/2014/main" id="{96519C02-734D-C63E-784E-1565C83FB929}"/>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0" name="TextBox 19">
              <a:extLst>
                <a:ext uri="{FF2B5EF4-FFF2-40B4-BE49-F238E27FC236}">
                  <a16:creationId xmlns:a16="http://schemas.microsoft.com/office/drawing/2014/main" id="{7FDA2575-94B5-3409-AF78-A279954B4CF1}"/>
                </a:ext>
              </a:extLst>
            </p:cNvPr>
            <p:cNvSpPr txBox="1"/>
            <p:nvPr/>
          </p:nvSpPr>
          <p:spPr>
            <a:xfrm>
              <a:off x="888786" y="3406513"/>
              <a:ext cx="389851"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p>
          </p:txBody>
        </p:sp>
      </p:grpSp>
      <p:pic>
        <p:nvPicPr>
          <p:cNvPr id="4" name="Picture 3" descr="Businessman taking notes">
            <a:extLst>
              <a:ext uri="{FF2B5EF4-FFF2-40B4-BE49-F238E27FC236}">
                <a16:creationId xmlns:a16="http://schemas.microsoft.com/office/drawing/2014/main" id="{16B7972A-D365-3D7E-4772-EDFFBA88FF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4531" y="0"/>
            <a:ext cx="2503737" cy="6858000"/>
          </a:xfrm>
          <a:prstGeom prst="rect">
            <a:avLst/>
          </a:prstGeom>
        </p:spPr>
      </p:pic>
    </p:spTree>
    <p:extLst>
      <p:ext uri="{BB962C8B-B14F-4D97-AF65-F5344CB8AC3E}">
        <p14:creationId xmlns:p14="http://schemas.microsoft.com/office/powerpoint/2010/main" val="350100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Dangers of Threads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It is easy to make mistakes when using threads!</a:t>
            </a:r>
          </a:p>
        </p:txBody>
      </p:sp>
      <p:sp>
        <p:nvSpPr>
          <p:cNvPr id="10" name="Oval 9">
            <a:extLst>
              <a:ext uri="{FF2B5EF4-FFF2-40B4-BE49-F238E27FC236}">
                <a16:creationId xmlns:a16="http://schemas.microsoft.com/office/drawing/2014/main" id="{24CADEEA-2A35-F703-191D-39D61BC7DC92}"/>
              </a:ext>
              <a:ext uri="{C183D7F6-B498-43B3-948B-1728B52AA6E4}">
                <adec:decorative xmlns:adec="http://schemas.microsoft.com/office/drawing/2017/decorative" val="1"/>
              </a:ext>
            </a:extLst>
          </p:cNvPr>
          <p:cNvSpPr/>
          <p:nvPr/>
        </p:nvSpPr>
        <p:spPr>
          <a:xfrm>
            <a:off x="1188955" y="2553065"/>
            <a:ext cx="1460005" cy="14600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Research with solid fill">
            <a:extLst>
              <a:ext uri="{FF2B5EF4-FFF2-40B4-BE49-F238E27FC236}">
                <a16:creationId xmlns:a16="http://schemas.microsoft.com/office/drawing/2014/main" id="{CDDF9460-A6E2-CE42-C25D-AD68D6A224E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52391" y="2716499"/>
            <a:ext cx="1133130" cy="1133130"/>
          </a:xfrm>
          <a:prstGeom prst="rect">
            <a:avLst/>
          </a:prstGeom>
        </p:spPr>
      </p:pic>
      <p:sp>
        <p:nvSpPr>
          <p:cNvPr id="12" name="Text Placeholder 2">
            <a:extLst>
              <a:ext uri="{FF2B5EF4-FFF2-40B4-BE49-F238E27FC236}">
                <a16:creationId xmlns:a16="http://schemas.microsoft.com/office/drawing/2014/main" id="{1905A665-4CA1-FC71-E302-AC462B289D82}"/>
              </a:ext>
            </a:extLst>
          </p:cNvPr>
          <p:cNvSpPr txBox="1">
            <a:spLocks/>
          </p:cNvSpPr>
          <p:nvPr/>
        </p:nvSpPr>
        <p:spPr>
          <a:xfrm>
            <a:off x="469478" y="4254153"/>
            <a:ext cx="2898960"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Corrupt data state</a:t>
            </a:r>
          </a:p>
        </p:txBody>
      </p:sp>
      <p:sp>
        <p:nvSpPr>
          <p:cNvPr id="36" name="Oval 35">
            <a:extLst>
              <a:ext uri="{FF2B5EF4-FFF2-40B4-BE49-F238E27FC236}">
                <a16:creationId xmlns:a16="http://schemas.microsoft.com/office/drawing/2014/main" id="{AA8111C0-1D64-B359-39FD-A8DF09E8C9D5}"/>
              </a:ext>
              <a:ext uri="{C183D7F6-B498-43B3-948B-1728B52AA6E4}">
                <adec:decorative xmlns:adec="http://schemas.microsoft.com/office/drawing/2017/decorative" val="1"/>
              </a:ext>
            </a:extLst>
          </p:cNvPr>
          <p:cNvSpPr/>
          <p:nvPr/>
        </p:nvSpPr>
        <p:spPr>
          <a:xfrm>
            <a:off x="3981006" y="2553065"/>
            <a:ext cx="1460005" cy="14600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Transfer with solid fill">
            <a:extLst>
              <a:ext uri="{FF2B5EF4-FFF2-40B4-BE49-F238E27FC236}">
                <a16:creationId xmlns:a16="http://schemas.microsoft.com/office/drawing/2014/main" id="{AF57D61F-58E3-565A-1CEF-0CF4DAB4BA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144443" y="2716502"/>
            <a:ext cx="1133130" cy="1133130"/>
          </a:xfrm>
          <a:prstGeom prst="rect">
            <a:avLst/>
          </a:prstGeom>
        </p:spPr>
      </p:pic>
      <p:sp>
        <p:nvSpPr>
          <p:cNvPr id="38" name="Text Placeholder 2">
            <a:extLst>
              <a:ext uri="{FF2B5EF4-FFF2-40B4-BE49-F238E27FC236}">
                <a16:creationId xmlns:a16="http://schemas.microsoft.com/office/drawing/2014/main" id="{D71A4817-29D3-BBDB-E2C9-1E533CC7EDA9}"/>
              </a:ext>
            </a:extLst>
          </p:cNvPr>
          <p:cNvSpPr txBox="1">
            <a:spLocks/>
          </p:cNvSpPr>
          <p:nvPr/>
        </p:nvSpPr>
        <p:spPr>
          <a:xfrm>
            <a:off x="3368438" y="4254153"/>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Race conditions</a:t>
            </a:r>
          </a:p>
        </p:txBody>
      </p:sp>
      <p:sp>
        <p:nvSpPr>
          <p:cNvPr id="40" name="Oval 39">
            <a:extLst>
              <a:ext uri="{FF2B5EF4-FFF2-40B4-BE49-F238E27FC236}">
                <a16:creationId xmlns:a16="http://schemas.microsoft.com/office/drawing/2014/main" id="{DAD74DE1-B898-F94B-A5E5-2F34D4A2D579}"/>
              </a:ext>
              <a:ext uri="{C183D7F6-B498-43B3-948B-1728B52AA6E4}">
                <adec:decorative xmlns:adec="http://schemas.microsoft.com/office/drawing/2017/decorative" val="1"/>
              </a:ext>
            </a:extLst>
          </p:cNvPr>
          <p:cNvSpPr/>
          <p:nvPr/>
        </p:nvSpPr>
        <p:spPr>
          <a:xfrm>
            <a:off x="6773057" y="2553065"/>
            <a:ext cx="1460005" cy="14600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Irritant with solid fill">
            <a:extLst>
              <a:ext uri="{FF2B5EF4-FFF2-40B4-BE49-F238E27FC236}">
                <a16:creationId xmlns:a16="http://schemas.microsoft.com/office/drawing/2014/main" id="{D4B714ED-9D2C-9234-451A-F7AEC80300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025902" y="2805909"/>
            <a:ext cx="954316" cy="954316"/>
          </a:xfrm>
          <a:prstGeom prst="rect">
            <a:avLst/>
          </a:prstGeom>
        </p:spPr>
      </p:pic>
      <p:sp>
        <p:nvSpPr>
          <p:cNvPr id="42" name="Text Placeholder 2">
            <a:extLst>
              <a:ext uri="{FF2B5EF4-FFF2-40B4-BE49-F238E27FC236}">
                <a16:creationId xmlns:a16="http://schemas.microsoft.com/office/drawing/2014/main" id="{519C3948-A561-8B72-CDDB-B685797E5574}"/>
              </a:ext>
            </a:extLst>
          </p:cNvPr>
          <p:cNvSpPr txBox="1">
            <a:spLocks/>
          </p:cNvSpPr>
          <p:nvPr/>
        </p:nvSpPr>
        <p:spPr>
          <a:xfrm>
            <a:off x="6160489" y="4254153"/>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Lost data</a:t>
            </a:r>
          </a:p>
        </p:txBody>
      </p:sp>
      <p:sp>
        <p:nvSpPr>
          <p:cNvPr id="44" name="Oval 43">
            <a:extLst>
              <a:ext uri="{FF2B5EF4-FFF2-40B4-BE49-F238E27FC236}">
                <a16:creationId xmlns:a16="http://schemas.microsoft.com/office/drawing/2014/main" id="{7EC5AB3E-C9A9-A598-293A-EE527E989223}"/>
              </a:ext>
              <a:ext uri="{C183D7F6-B498-43B3-948B-1728B52AA6E4}">
                <adec:decorative xmlns:adec="http://schemas.microsoft.com/office/drawing/2017/decorative" val="1"/>
              </a:ext>
            </a:extLst>
          </p:cNvPr>
          <p:cNvSpPr/>
          <p:nvPr/>
        </p:nvSpPr>
        <p:spPr>
          <a:xfrm>
            <a:off x="9565108" y="2553065"/>
            <a:ext cx="1460005" cy="14600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Layers Design with solid fill">
            <a:extLst>
              <a:ext uri="{FF2B5EF4-FFF2-40B4-BE49-F238E27FC236}">
                <a16:creationId xmlns:a16="http://schemas.microsoft.com/office/drawing/2014/main" id="{F50458B3-CF64-C359-2814-FA21CEBEDC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728544" y="2716499"/>
            <a:ext cx="1133130" cy="1133130"/>
          </a:xfrm>
          <a:prstGeom prst="rect">
            <a:avLst/>
          </a:prstGeom>
        </p:spPr>
      </p:pic>
      <p:sp>
        <p:nvSpPr>
          <p:cNvPr id="46" name="Text Placeholder 2">
            <a:extLst>
              <a:ext uri="{FF2B5EF4-FFF2-40B4-BE49-F238E27FC236}">
                <a16:creationId xmlns:a16="http://schemas.microsoft.com/office/drawing/2014/main" id="{89EA0BD7-CDD4-AE88-8483-DDDC268731BD}"/>
              </a:ext>
            </a:extLst>
          </p:cNvPr>
          <p:cNvSpPr txBox="1">
            <a:spLocks/>
          </p:cNvSpPr>
          <p:nvPr/>
        </p:nvSpPr>
        <p:spPr>
          <a:xfrm>
            <a:off x="8952540" y="4254153"/>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Duplicated data</a:t>
            </a:r>
          </a:p>
        </p:txBody>
      </p:sp>
    </p:spTree>
    <p:extLst>
      <p:ext uri="{BB962C8B-B14F-4D97-AF65-F5344CB8AC3E}">
        <p14:creationId xmlns:p14="http://schemas.microsoft.com/office/powerpoint/2010/main" val="1267327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4141511"/>
            <a:ext cx="4869600" cy="1144929"/>
          </a:xfrm>
        </p:spPr>
        <p:txBody>
          <a:bodyPr/>
          <a:lstStyle/>
          <a:p>
            <a:pPr algn="ctr"/>
            <a:r>
              <a:rPr lang="en-US" dirty="0"/>
              <a:t>Inter-Process Communication</a:t>
            </a:r>
          </a:p>
        </p:txBody>
      </p:sp>
      <p:sp>
        <p:nvSpPr>
          <p:cNvPr id="7" name="Oval 6">
            <a:extLst>
              <a:ext uri="{FF2B5EF4-FFF2-40B4-BE49-F238E27FC236}">
                <a16:creationId xmlns:a16="http://schemas.microsoft.com/office/drawing/2014/main" id="{E9AE0140-EC3B-0A6B-9B30-652AD16F187E}"/>
              </a:ext>
              <a:ext uri="{C183D7F6-B498-43B3-948B-1728B52AA6E4}">
                <adec:decorative xmlns:adec="http://schemas.microsoft.com/office/drawing/2017/decorative" val="1"/>
              </a:ext>
            </a:extLst>
          </p:cNvPr>
          <p:cNvSpPr/>
          <p:nvPr/>
        </p:nvSpPr>
        <p:spPr>
          <a:xfrm>
            <a:off x="1766181" y="1459744"/>
            <a:ext cx="2556438" cy="22928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Network diagram with solid fill">
            <a:extLst>
              <a:ext uri="{FF2B5EF4-FFF2-40B4-BE49-F238E27FC236}">
                <a16:creationId xmlns:a16="http://schemas.microsoft.com/office/drawing/2014/main" id="{620BD8AE-A9FE-3862-AB16-64BD836A6D0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052354" y="1716408"/>
            <a:ext cx="1984087" cy="1779520"/>
          </a:xfrm>
          <a:prstGeom prst="rect">
            <a:avLst/>
          </a:prstGeom>
        </p:spPr>
      </p:pic>
      <p:pic>
        <p:nvPicPr>
          <p:cNvPr id="3" name="Picture 2" descr="Customer service man">
            <a:extLst>
              <a:ext uri="{FF2B5EF4-FFF2-40B4-BE49-F238E27FC236}">
                <a16:creationId xmlns:a16="http://schemas.microsoft.com/office/drawing/2014/main" id="{D3BC40AA-8889-D925-266C-44C8D2B1B8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9383" y="66928"/>
            <a:ext cx="3265520" cy="6858000"/>
          </a:xfrm>
          <a:prstGeom prst="rect">
            <a:avLst/>
          </a:prstGeom>
        </p:spPr>
      </p:pic>
    </p:spTree>
    <p:extLst>
      <p:ext uri="{BB962C8B-B14F-4D97-AF65-F5344CB8AC3E}">
        <p14:creationId xmlns:p14="http://schemas.microsoft.com/office/powerpoint/2010/main" val="1962384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Communication: It Ruins Everything</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a:xfrm>
            <a:off x="610869" y="1185155"/>
            <a:ext cx="10753816" cy="1098762"/>
          </a:xfrm>
        </p:spPr>
        <p:txBody>
          <a:bodyPr/>
          <a:lstStyle/>
          <a:p>
            <a:r>
              <a:rPr lang="en-US" dirty="0"/>
              <a:t>The process model isolates processes, but sometimes we need them to talk anyway.</a:t>
            </a:r>
          </a:p>
        </p:txBody>
      </p:sp>
      <p:sp>
        <p:nvSpPr>
          <p:cNvPr id="10" name="Oval 9">
            <a:extLst>
              <a:ext uri="{FF2B5EF4-FFF2-40B4-BE49-F238E27FC236}">
                <a16:creationId xmlns:a16="http://schemas.microsoft.com/office/drawing/2014/main" id="{24CADEEA-2A35-F703-191D-39D61BC7DC92}"/>
              </a:ext>
              <a:ext uri="{C183D7F6-B498-43B3-948B-1728B52AA6E4}">
                <adec:decorative xmlns:adec="http://schemas.microsoft.com/office/drawing/2017/decorative" val="1"/>
              </a:ext>
            </a:extLst>
          </p:cNvPr>
          <p:cNvSpPr/>
          <p:nvPr/>
        </p:nvSpPr>
        <p:spPr>
          <a:xfrm>
            <a:off x="1188955" y="2671817"/>
            <a:ext cx="1460005" cy="14600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Research with solid fill">
            <a:extLst>
              <a:ext uri="{FF2B5EF4-FFF2-40B4-BE49-F238E27FC236}">
                <a16:creationId xmlns:a16="http://schemas.microsoft.com/office/drawing/2014/main" id="{CDDF9460-A6E2-CE42-C25D-AD68D6A224E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52391" y="2835251"/>
            <a:ext cx="1133130" cy="1133130"/>
          </a:xfrm>
          <a:prstGeom prst="rect">
            <a:avLst/>
          </a:prstGeom>
        </p:spPr>
      </p:pic>
      <p:sp>
        <p:nvSpPr>
          <p:cNvPr id="12" name="Text Placeholder 2">
            <a:extLst>
              <a:ext uri="{FF2B5EF4-FFF2-40B4-BE49-F238E27FC236}">
                <a16:creationId xmlns:a16="http://schemas.microsoft.com/office/drawing/2014/main" id="{1905A665-4CA1-FC71-E302-AC462B289D82}"/>
              </a:ext>
            </a:extLst>
          </p:cNvPr>
          <p:cNvSpPr txBox="1">
            <a:spLocks/>
          </p:cNvSpPr>
          <p:nvPr/>
        </p:nvSpPr>
        <p:spPr>
          <a:xfrm>
            <a:off x="469478" y="4372905"/>
            <a:ext cx="2898960"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Coordination of actions</a:t>
            </a:r>
          </a:p>
        </p:txBody>
      </p:sp>
      <p:sp>
        <p:nvSpPr>
          <p:cNvPr id="36" name="Oval 35">
            <a:extLst>
              <a:ext uri="{FF2B5EF4-FFF2-40B4-BE49-F238E27FC236}">
                <a16:creationId xmlns:a16="http://schemas.microsoft.com/office/drawing/2014/main" id="{AA8111C0-1D64-B359-39FD-A8DF09E8C9D5}"/>
              </a:ext>
              <a:ext uri="{C183D7F6-B498-43B3-948B-1728B52AA6E4}">
                <adec:decorative xmlns:adec="http://schemas.microsoft.com/office/drawing/2017/decorative" val="1"/>
              </a:ext>
            </a:extLst>
          </p:cNvPr>
          <p:cNvSpPr/>
          <p:nvPr/>
        </p:nvSpPr>
        <p:spPr>
          <a:xfrm>
            <a:off x="3981006" y="2671817"/>
            <a:ext cx="1460005" cy="14600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Transfer with solid fill">
            <a:extLst>
              <a:ext uri="{FF2B5EF4-FFF2-40B4-BE49-F238E27FC236}">
                <a16:creationId xmlns:a16="http://schemas.microsoft.com/office/drawing/2014/main" id="{AF57D61F-58E3-565A-1CEF-0CF4DAB4BA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144443" y="2835254"/>
            <a:ext cx="1133130" cy="1133130"/>
          </a:xfrm>
          <a:prstGeom prst="rect">
            <a:avLst/>
          </a:prstGeom>
        </p:spPr>
      </p:pic>
      <p:sp>
        <p:nvSpPr>
          <p:cNvPr id="38" name="Text Placeholder 2">
            <a:extLst>
              <a:ext uri="{FF2B5EF4-FFF2-40B4-BE49-F238E27FC236}">
                <a16:creationId xmlns:a16="http://schemas.microsoft.com/office/drawing/2014/main" id="{D71A4817-29D3-BBDB-E2C9-1E533CC7EDA9}"/>
              </a:ext>
            </a:extLst>
          </p:cNvPr>
          <p:cNvSpPr txBox="1">
            <a:spLocks/>
          </p:cNvSpPr>
          <p:nvPr/>
        </p:nvSpPr>
        <p:spPr>
          <a:xfrm>
            <a:off x="3368438" y="4372905"/>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Transmission of data</a:t>
            </a:r>
          </a:p>
        </p:txBody>
      </p:sp>
      <p:sp>
        <p:nvSpPr>
          <p:cNvPr id="40" name="Oval 39">
            <a:extLst>
              <a:ext uri="{FF2B5EF4-FFF2-40B4-BE49-F238E27FC236}">
                <a16:creationId xmlns:a16="http://schemas.microsoft.com/office/drawing/2014/main" id="{DAD74DE1-B898-F94B-A5E5-2F34D4A2D579}"/>
              </a:ext>
              <a:ext uri="{C183D7F6-B498-43B3-948B-1728B52AA6E4}">
                <adec:decorative xmlns:adec="http://schemas.microsoft.com/office/drawing/2017/decorative" val="1"/>
              </a:ext>
            </a:extLst>
          </p:cNvPr>
          <p:cNvSpPr/>
          <p:nvPr/>
        </p:nvSpPr>
        <p:spPr>
          <a:xfrm>
            <a:off x="6773057" y="2671817"/>
            <a:ext cx="1460005" cy="14600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Irritant with solid fill">
            <a:extLst>
              <a:ext uri="{FF2B5EF4-FFF2-40B4-BE49-F238E27FC236}">
                <a16:creationId xmlns:a16="http://schemas.microsoft.com/office/drawing/2014/main" id="{D4B714ED-9D2C-9234-451A-F7AEC80300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025902" y="2924661"/>
            <a:ext cx="954316" cy="954316"/>
          </a:xfrm>
          <a:prstGeom prst="rect">
            <a:avLst/>
          </a:prstGeom>
        </p:spPr>
      </p:pic>
      <p:sp>
        <p:nvSpPr>
          <p:cNvPr id="42" name="Text Placeholder 2">
            <a:extLst>
              <a:ext uri="{FF2B5EF4-FFF2-40B4-BE49-F238E27FC236}">
                <a16:creationId xmlns:a16="http://schemas.microsoft.com/office/drawing/2014/main" id="{519C3948-A561-8B72-CDDB-B685797E5574}"/>
              </a:ext>
            </a:extLst>
          </p:cNvPr>
          <p:cNvSpPr txBox="1">
            <a:spLocks/>
          </p:cNvSpPr>
          <p:nvPr/>
        </p:nvSpPr>
        <p:spPr>
          <a:xfrm>
            <a:off x="6160489" y="4372905"/>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Notification of event</a:t>
            </a:r>
          </a:p>
        </p:txBody>
      </p:sp>
      <p:sp>
        <p:nvSpPr>
          <p:cNvPr id="44" name="Oval 43">
            <a:extLst>
              <a:ext uri="{FF2B5EF4-FFF2-40B4-BE49-F238E27FC236}">
                <a16:creationId xmlns:a16="http://schemas.microsoft.com/office/drawing/2014/main" id="{7EC5AB3E-C9A9-A598-293A-EE527E989223}"/>
              </a:ext>
              <a:ext uri="{C183D7F6-B498-43B3-948B-1728B52AA6E4}">
                <adec:decorative xmlns:adec="http://schemas.microsoft.com/office/drawing/2017/decorative" val="1"/>
              </a:ext>
            </a:extLst>
          </p:cNvPr>
          <p:cNvSpPr/>
          <p:nvPr/>
        </p:nvSpPr>
        <p:spPr>
          <a:xfrm>
            <a:off x="9565108" y="2671817"/>
            <a:ext cx="1460005" cy="14600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Layers Design with solid fill">
            <a:extLst>
              <a:ext uri="{FF2B5EF4-FFF2-40B4-BE49-F238E27FC236}">
                <a16:creationId xmlns:a16="http://schemas.microsoft.com/office/drawing/2014/main" id="{F50458B3-CF64-C359-2814-FA21CEBEDC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728544" y="2835251"/>
            <a:ext cx="1133130" cy="1133130"/>
          </a:xfrm>
          <a:prstGeom prst="rect">
            <a:avLst/>
          </a:prstGeom>
        </p:spPr>
      </p:pic>
      <p:sp>
        <p:nvSpPr>
          <p:cNvPr id="46" name="Text Placeholder 2">
            <a:extLst>
              <a:ext uri="{FF2B5EF4-FFF2-40B4-BE49-F238E27FC236}">
                <a16:creationId xmlns:a16="http://schemas.microsoft.com/office/drawing/2014/main" id="{89EA0BD7-CDD4-AE88-8483-DDDC268731BD}"/>
              </a:ext>
            </a:extLst>
          </p:cNvPr>
          <p:cNvSpPr txBox="1">
            <a:spLocks/>
          </p:cNvSpPr>
          <p:nvPr/>
        </p:nvSpPr>
        <p:spPr>
          <a:xfrm>
            <a:off x="8952540" y="4372905"/>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Updating status</a:t>
            </a:r>
          </a:p>
        </p:txBody>
      </p:sp>
    </p:spTree>
    <p:extLst>
      <p:ext uri="{BB962C8B-B14F-4D97-AF65-F5344CB8AC3E}">
        <p14:creationId xmlns:p14="http://schemas.microsoft.com/office/powerpoint/2010/main" val="2916626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Communication: It Ruins Everything</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609601" y="2464608"/>
            <a:ext cx="5394960" cy="3601818"/>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400" b="1" dirty="0">
                <a:solidFill>
                  <a:schemeClr val="accent1"/>
                </a:solidFill>
              </a:rPr>
              <a:t>Shared Memory</a:t>
            </a:r>
          </a:p>
          <a:p>
            <a:pPr>
              <a:buClr>
                <a:schemeClr val="accent1"/>
              </a:buClr>
            </a:pPr>
            <a:endParaRPr lang="en-US" sz="2000" dirty="0"/>
          </a:p>
          <a:p>
            <a:pPr marL="285750" indent="-285750">
              <a:buClr>
                <a:schemeClr val="accent1"/>
              </a:buClr>
              <a:buFont typeface="Arial" panose="020B0604020202020204" pitchFamily="34" charset="0"/>
              <a:buChar char="•"/>
            </a:pPr>
            <a:r>
              <a:rPr lang="en-US" sz="2000" dirty="0"/>
              <a:t>Directly reading and writing to memory</a:t>
            </a:r>
          </a:p>
          <a:p>
            <a:pPr marL="285750" indent="-285750">
              <a:buClr>
                <a:schemeClr val="accent1"/>
              </a:buClr>
              <a:buFont typeface="Arial" panose="020B0604020202020204" pitchFamily="34" charset="0"/>
              <a:buChar char="•"/>
            </a:pPr>
            <a:endParaRPr lang="en-US" sz="2000" dirty="0"/>
          </a:p>
          <a:p>
            <a:pPr marL="285750" indent="-285750">
              <a:buClr>
                <a:schemeClr val="accent1"/>
              </a:buClr>
              <a:buFont typeface="Arial" panose="020B0604020202020204" pitchFamily="34" charset="0"/>
              <a:buChar char="•"/>
            </a:pPr>
            <a:r>
              <a:rPr lang="en-US" sz="2000" dirty="0"/>
              <a:t>Requires shared space</a:t>
            </a:r>
          </a:p>
          <a:p>
            <a:pPr marL="285750" indent="-285750">
              <a:buClr>
                <a:schemeClr val="accent1"/>
              </a:buClr>
              <a:buFont typeface="Arial" panose="020B0604020202020204" pitchFamily="34" charset="0"/>
              <a:buChar char="•"/>
            </a:pPr>
            <a:endParaRPr lang="en-US" sz="2000" dirty="0"/>
          </a:p>
          <a:p>
            <a:pPr marL="285750" indent="-285750">
              <a:buClr>
                <a:schemeClr val="accent1"/>
              </a:buClr>
              <a:buFont typeface="Arial" panose="020B0604020202020204" pitchFamily="34" charset="0"/>
              <a:buChar char="•"/>
            </a:pPr>
            <a:r>
              <a:rPr lang="en-US" sz="2000" dirty="0"/>
              <a:t>Caching &amp; consistency issues</a:t>
            </a:r>
          </a:p>
          <a:p>
            <a:pPr marL="285750" indent="-285750">
              <a:buClr>
                <a:schemeClr val="accent1"/>
              </a:buClr>
              <a:buFont typeface="Arial" panose="020B0604020202020204" pitchFamily="34" charset="0"/>
              <a:buChar char="•"/>
            </a:pPr>
            <a:endParaRPr lang="en-US" sz="2000" dirty="0"/>
          </a:p>
          <a:p>
            <a:pPr marL="285750" indent="-285750">
              <a:buClr>
                <a:schemeClr val="accent1"/>
              </a:buClr>
              <a:buFont typeface="Arial" panose="020B0604020202020204" pitchFamily="34" charset="0"/>
              <a:buChar char="•"/>
            </a:pPr>
            <a:r>
              <a:rPr lang="en-US" sz="2000" dirty="0"/>
              <a:t>Requires explicit synchronization</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6316400" y="2458192"/>
            <a:ext cx="5394960" cy="3607648"/>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400" b="1" dirty="0">
                <a:solidFill>
                  <a:schemeClr val="accent4"/>
                </a:solidFill>
              </a:rPr>
              <a:t>Message Passing</a:t>
            </a:r>
          </a:p>
          <a:p>
            <a:pPr algn="ctr"/>
            <a:endParaRPr lang="en-US" sz="2000" dirty="0"/>
          </a:p>
          <a:p>
            <a:pPr marL="285750" indent="-285750">
              <a:buClr>
                <a:schemeClr val="accent4"/>
              </a:buClr>
              <a:buFont typeface="Arial" panose="020B0604020202020204" pitchFamily="34" charset="0"/>
              <a:buChar char="•"/>
            </a:pPr>
            <a:r>
              <a:rPr lang="en-US" sz="2000" dirty="0"/>
              <a:t>Library or OS support needed</a:t>
            </a:r>
          </a:p>
          <a:p>
            <a:pPr marL="285750" indent="-285750">
              <a:buClr>
                <a:schemeClr val="accent4"/>
              </a:buClr>
              <a:buFont typeface="Arial" panose="020B0604020202020204" pitchFamily="34" charset="0"/>
              <a:buChar char="•"/>
            </a:pPr>
            <a:endParaRPr lang="en-US" sz="2000" dirty="0"/>
          </a:p>
          <a:p>
            <a:pPr marL="285750" indent="-285750">
              <a:buClr>
                <a:schemeClr val="accent4"/>
              </a:buClr>
              <a:buFont typeface="Arial" panose="020B0604020202020204" pitchFamily="34" charset="0"/>
              <a:buChar char="•"/>
            </a:pPr>
            <a:r>
              <a:rPr lang="en-US" sz="2000" dirty="0"/>
              <a:t>System handles synchronization</a:t>
            </a:r>
          </a:p>
          <a:p>
            <a:pPr marL="285750" indent="-285750">
              <a:buClr>
                <a:schemeClr val="accent4"/>
              </a:buClr>
              <a:buFont typeface="Arial" panose="020B0604020202020204" pitchFamily="34" charset="0"/>
              <a:buChar char="•"/>
            </a:pPr>
            <a:endParaRPr lang="en-US" sz="2000" dirty="0"/>
          </a:p>
          <a:p>
            <a:pPr marL="285750" indent="-285750">
              <a:buClr>
                <a:schemeClr val="accent4"/>
              </a:buClr>
              <a:buFont typeface="Arial" panose="020B0604020202020204" pitchFamily="34" charset="0"/>
              <a:buChar char="•"/>
            </a:pPr>
            <a:r>
              <a:rPr lang="en-US" sz="2000" dirty="0"/>
              <a:t>Avoids memory-specific problems</a:t>
            </a:r>
          </a:p>
        </p:txBody>
      </p:sp>
      <p:sp>
        <p:nvSpPr>
          <p:cNvPr id="8" name="Text Placeholder 1">
            <a:extLst>
              <a:ext uri="{FF2B5EF4-FFF2-40B4-BE49-F238E27FC236}">
                <a16:creationId xmlns:a16="http://schemas.microsoft.com/office/drawing/2014/main" id="{B70345DB-C4DF-8569-99A2-0CE36FAAF3E9}"/>
              </a:ext>
            </a:extLst>
          </p:cNvPr>
          <p:cNvSpPr txBox="1">
            <a:spLocks/>
          </p:cNvSpPr>
          <p:nvPr/>
        </p:nvSpPr>
        <p:spPr>
          <a:xfrm>
            <a:off x="610869" y="1185155"/>
            <a:ext cx="10753816" cy="71096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tx1"/>
                </a:solidFill>
                <a:latin typeface="+mj-lt"/>
              </a:rPr>
              <a:t>The process model isolates processes, but sometimes we need them to talk anyway.</a:t>
            </a:r>
          </a:p>
        </p:txBody>
      </p:sp>
    </p:spTree>
    <p:extLst>
      <p:ext uri="{BB962C8B-B14F-4D97-AF65-F5344CB8AC3E}">
        <p14:creationId xmlns:p14="http://schemas.microsoft.com/office/powerpoint/2010/main" val="3053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Message Passing Systems</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609601" y="2955732"/>
            <a:ext cx="5394960" cy="2070595"/>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274320" bIns="182880" rtlCol="0" anchor="t"/>
          <a:lstStyle/>
          <a:p>
            <a:pPr algn="ctr"/>
            <a:r>
              <a:rPr lang="en-US" sz="2000" b="1" dirty="0">
                <a:solidFill>
                  <a:schemeClr val="accent1"/>
                </a:solidFill>
              </a:rPr>
              <a:t>Pipes</a:t>
            </a:r>
          </a:p>
          <a:p>
            <a:pPr>
              <a:buClr>
                <a:schemeClr val="accent1"/>
              </a:buClr>
            </a:pPr>
            <a:endParaRPr lang="en-US" dirty="0"/>
          </a:p>
          <a:p>
            <a:pPr>
              <a:buClr>
                <a:schemeClr val="accent1"/>
              </a:buClr>
            </a:pPr>
            <a:r>
              <a:rPr lang="en-US" dirty="0"/>
              <a:t>Communicate information between two processes on the same system, handled by the kernel, usually a file-based transaction</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6316400" y="2949316"/>
            <a:ext cx="5394960" cy="2073946"/>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274320" bIns="182880" rtlCol="0" anchor="t"/>
          <a:lstStyle/>
          <a:p>
            <a:pPr algn="ctr"/>
            <a:r>
              <a:rPr lang="en-US" sz="2000" b="1" dirty="0">
                <a:solidFill>
                  <a:schemeClr val="accent4"/>
                </a:solidFill>
              </a:rPr>
              <a:t>Network Sockets</a:t>
            </a:r>
          </a:p>
          <a:p>
            <a:pPr algn="ctr"/>
            <a:endParaRPr lang="en-US" dirty="0"/>
          </a:p>
          <a:p>
            <a:pPr>
              <a:buClr>
                <a:schemeClr val="accent4"/>
              </a:buClr>
            </a:pPr>
            <a:r>
              <a:rPr lang="en-US" dirty="0"/>
              <a:t>Similar to pipes, but information can be exchanged between the same host or different hosts</a:t>
            </a:r>
          </a:p>
        </p:txBody>
      </p:sp>
      <p:sp>
        <p:nvSpPr>
          <p:cNvPr id="6" name="Text Placeholder 1">
            <a:extLst>
              <a:ext uri="{FF2B5EF4-FFF2-40B4-BE49-F238E27FC236}">
                <a16:creationId xmlns:a16="http://schemas.microsoft.com/office/drawing/2014/main" id="{64E465A7-4FD2-BFB6-5597-D2DED02B75EC}"/>
              </a:ext>
            </a:extLst>
          </p:cNvPr>
          <p:cNvSpPr txBox="1">
            <a:spLocks/>
          </p:cNvSpPr>
          <p:nvPr/>
        </p:nvSpPr>
        <p:spPr>
          <a:xfrm>
            <a:off x="609599" y="1590322"/>
            <a:ext cx="3656965" cy="92333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sz="1800" dirty="0"/>
              <a:t>Message passing systems accept data parcels and deliver them between processes. </a:t>
            </a:r>
          </a:p>
        </p:txBody>
      </p:sp>
      <p:sp>
        <p:nvSpPr>
          <p:cNvPr id="7" name="Text Placeholder 1">
            <a:extLst>
              <a:ext uri="{FF2B5EF4-FFF2-40B4-BE49-F238E27FC236}">
                <a16:creationId xmlns:a16="http://schemas.microsoft.com/office/drawing/2014/main" id="{B057EE0E-00CA-005A-FA90-DDBA59DCB6DA}"/>
              </a:ext>
            </a:extLst>
          </p:cNvPr>
          <p:cNvSpPr txBox="1">
            <a:spLocks/>
          </p:cNvSpPr>
          <p:nvPr/>
        </p:nvSpPr>
        <p:spPr>
          <a:xfrm>
            <a:off x="4266565" y="1590322"/>
            <a:ext cx="3656964" cy="92333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sz="1800" dirty="0"/>
              <a:t>Two common approaches are pipes (local only) and network sockets (between hosts).</a:t>
            </a:r>
          </a:p>
        </p:txBody>
      </p:sp>
      <p:sp>
        <p:nvSpPr>
          <p:cNvPr id="9" name="Text Placeholder 1">
            <a:extLst>
              <a:ext uri="{FF2B5EF4-FFF2-40B4-BE49-F238E27FC236}">
                <a16:creationId xmlns:a16="http://schemas.microsoft.com/office/drawing/2014/main" id="{A1D1D1EA-D1EA-4E31-7549-7CBA8EBAA123}"/>
              </a:ext>
            </a:extLst>
          </p:cNvPr>
          <p:cNvSpPr txBox="1">
            <a:spLocks/>
          </p:cNvSpPr>
          <p:nvPr/>
        </p:nvSpPr>
        <p:spPr>
          <a:xfrm>
            <a:off x="7923529" y="1590322"/>
            <a:ext cx="3656964" cy="92333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sz="1800" dirty="0"/>
              <a:t>Message passing systems require a communications protocol.</a:t>
            </a:r>
          </a:p>
        </p:txBody>
      </p:sp>
      <p:sp>
        <p:nvSpPr>
          <p:cNvPr id="11" name="Google Shape;386;p10">
            <a:extLst>
              <a:ext uri="{FF2B5EF4-FFF2-40B4-BE49-F238E27FC236}">
                <a16:creationId xmlns:a16="http://schemas.microsoft.com/office/drawing/2014/main" id="{94549FFE-3714-0CE9-AECD-0567E69308AB}"/>
              </a:ext>
              <a:ext uri="{C183D7F6-B498-43B3-948B-1728B52AA6E4}">
                <adec:decorative xmlns:adec="http://schemas.microsoft.com/office/drawing/2017/decorative" val="1"/>
              </a:ext>
            </a:extLst>
          </p:cNvPr>
          <p:cNvSpPr/>
          <p:nvPr/>
        </p:nvSpPr>
        <p:spPr>
          <a:xfrm>
            <a:off x="8699678" y="2641530"/>
            <a:ext cx="628404" cy="628404"/>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2" name="Google Shape;387;p10" descr="Plugged Unplugged outline">
            <a:extLst>
              <a:ext uri="{FF2B5EF4-FFF2-40B4-BE49-F238E27FC236}">
                <a16:creationId xmlns:a16="http://schemas.microsoft.com/office/drawing/2014/main" id="{5E432D52-C4AD-FA46-BEE9-8CFD3FF869AB}"/>
              </a:ext>
            </a:extLst>
          </p:cNvPr>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78986" y="2734877"/>
            <a:ext cx="469790" cy="441712"/>
          </a:xfrm>
          <a:prstGeom prst="rect">
            <a:avLst/>
          </a:prstGeom>
          <a:noFill/>
          <a:ln>
            <a:noFill/>
          </a:ln>
        </p:spPr>
      </p:pic>
      <p:sp>
        <p:nvSpPr>
          <p:cNvPr id="13" name="Google Shape;386;p10">
            <a:extLst>
              <a:ext uri="{FF2B5EF4-FFF2-40B4-BE49-F238E27FC236}">
                <a16:creationId xmlns:a16="http://schemas.microsoft.com/office/drawing/2014/main" id="{747D25AF-DB26-DBD2-1675-3F35090EC6E7}"/>
              </a:ext>
              <a:ext uri="{C183D7F6-B498-43B3-948B-1728B52AA6E4}">
                <adec:decorative xmlns:adec="http://schemas.microsoft.com/office/drawing/2017/decorative" val="1"/>
              </a:ext>
            </a:extLst>
          </p:cNvPr>
          <p:cNvSpPr/>
          <p:nvPr/>
        </p:nvSpPr>
        <p:spPr>
          <a:xfrm>
            <a:off x="2992879" y="2641530"/>
            <a:ext cx="628404" cy="62840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4" name="Google Shape;387;p10">
            <a:extLst>
              <a:ext uri="{FF2B5EF4-FFF2-40B4-BE49-F238E27FC236}">
                <a16:creationId xmlns:a16="http://schemas.microsoft.com/office/drawing/2014/main" id="{9F914ED6-50C9-56D1-B00A-9EF0C8B52847}"/>
              </a:ext>
              <a:ext uri="{C183D7F6-B498-43B3-948B-1728B52AA6E4}">
                <adec:decorative xmlns:adec="http://schemas.microsoft.com/office/drawing/2017/decorative" val="1"/>
              </a:ext>
            </a:extLst>
          </p:cNvPr>
          <p:cNvPicPr preferRelativeResize="0"/>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27549"/>
          <a:stretch/>
        </p:blipFill>
        <p:spPr>
          <a:xfrm>
            <a:off x="2989458" y="2739638"/>
            <a:ext cx="631825" cy="436950"/>
          </a:xfrm>
          <a:prstGeom prst="rect">
            <a:avLst/>
          </a:prstGeom>
          <a:noFill/>
          <a:ln>
            <a:noFill/>
          </a:ln>
        </p:spPr>
      </p:pic>
    </p:spTree>
    <p:extLst>
      <p:ext uri="{BB962C8B-B14F-4D97-AF65-F5344CB8AC3E}">
        <p14:creationId xmlns:p14="http://schemas.microsoft.com/office/powerpoint/2010/main" val="102814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 grpId="0"/>
      <p:bldP spid="7" grpId="0"/>
      <p:bldP spid="9" grpId="0"/>
      <p:bldP spid="11"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Message Passing Systems</a:t>
            </a:r>
          </a:p>
        </p:txBody>
      </p:sp>
      <p:sp>
        <p:nvSpPr>
          <p:cNvPr id="7" name="Google Shape;289;p6">
            <a:extLst>
              <a:ext uri="{FF2B5EF4-FFF2-40B4-BE49-F238E27FC236}">
                <a16:creationId xmlns:a16="http://schemas.microsoft.com/office/drawing/2014/main" id="{F1D928C2-4192-BC3A-5A4C-AA940CD1FF67}"/>
              </a:ext>
            </a:extLst>
          </p:cNvPr>
          <p:cNvSpPr/>
          <p:nvPr/>
        </p:nvSpPr>
        <p:spPr>
          <a:xfrm>
            <a:off x="609600" y="1613180"/>
            <a:ext cx="3087586" cy="892513"/>
          </a:xfrm>
          <a:prstGeom prst="rect">
            <a:avLst/>
          </a:prstGeom>
          <a:solidFill>
            <a:schemeClr val="tx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rgbClr val="000000"/>
                </a:solidFill>
                <a:latin typeface="Arial"/>
                <a:ea typeface="Arial"/>
                <a:cs typeface="Arial"/>
                <a:sym typeface="Arial"/>
              </a:rPr>
              <a:t>User Space</a:t>
            </a:r>
            <a:endParaRPr sz="1600" dirty="0"/>
          </a:p>
        </p:txBody>
      </p:sp>
      <p:sp>
        <p:nvSpPr>
          <p:cNvPr id="8" name="Google Shape;289;p6">
            <a:extLst>
              <a:ext uri="{FF2B5EF4-FFF2-40B4-BE49-F238E27FC236}">
                <a16:creationId xmlns:a16="http://schemas.microsoft.com/office/drawing/2014/main" id="{ADDC37C3-EF15-E3A2-B61C-E06EB65AB988}"/>
              </a:ext>
            </a:extLst>
          </p:cNvPr>
          <p:cNvSpPr/>
          <p:nvPr/>
        </p:nvSpPr>
        <p:spPr>
          <a:xfrm>
            <a:off x="4552207" y="1613180"/>
            <a:ext cx="3087586" cy="892513"/>
          </a:xfrm>
          <a:prstGeom prst="rect">
            <a:avLst/>
          </a:prstGeom>
          <a:solidFill>
            <a:schemeClr val="tx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rgbClr val="000000"/>
                </a:solidFill>
                <a:latin typeface="Arial"/>
                <a:ea typeface="Arial"/>
                <a:cs typeface="Arial"/>
                <a:sym typeface="Arial"/>
              </a:rPr>
              <a:t>Messaging System</a:t>
            </a:r>
            <a:endParaRPr sz="1600" dirty="0"/>
          </a:p>
        </p:txBody>
      </p:sp>
      <p:sp>
        <p:nvSpPr>
          <p:cNvPr id="9" name="Google Shape;289;p6">
            <a:extLst>
              <a:ext uri="{FF2B5EF4-FFF2-40B4-BE49-F238E27FC236}">
                <a16:creationId xmlns:a16="http://schemas.microsoft.com/office/drawing/2014/main" id="{BCCB25FF-4CFC-D1FE-18E2-EFA511DC8A46}"/>
              </a:ext>
            </a:extLst>
          </p:cNvPr>
          <p:cNvSpPr/>
          <p:nvPr/>
        </p:nvSpPr>
        <p:spPr>
          <a:xfrm>
            <a:off x="8494814" y="1613180"/>
            <a:ext cx="3087586" cy="892513"/>
          </a:xfrm>
          <a:prstGeom prst="rect">
            <a:avLst/>
          </a:prstGeom>
          <a:solidFill>
            <a:schemeClr val="tx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rgbClr val="000000"/>
                </a:solidFill>
                <a:latin typeface="Arial"/>
                <a:ea typeface="Arial"/>
                <a:cs typeface="Arial"/>
                <a:sym typeface="Arial"/>
              </a:rPr>
              <a:t>Receiver</a:t>
            </a:r>
            <a:endParaRPr sz="1600" dirty="0"/>
          </a:p>
        </p:txBody>
      </p:sp>
      <p:cxnSp>
        <p:nvCxnSpPr>
          <p:cNvPr id="3" name="Straight Arrow Connector 2">
            <a:extLst>
              <a:ext uri="{FF2B5EF4-FFF2-40B4-BE49-F238E27FC236}">
                <a16:creationId xmlns:a16="http://schemas.microsoft.com/office/drawing/2014/main" id="{FCAD8CC7-F993-EC8D-A186-349BFAE2758E}"/>
              </a:ext>
              <a:ext uri="{C183D7F6-B498-43B3-948B-1728B52AA6E4}">
                <adec:decorative xmlns:adec="http://schemas.microsoft.com/office/drawing/2017/decorative" val="1"/>
              </a:ext>
            </a:extLst>
          </p:cNvPr>
          <p:cNvCxnSpPr>
            <a:stCxn id="7" idx="3"/>
            <a:endCxn id="8" idx="1"/>
          </p:cNvCxnSpPr>
          <p:nvPr/>
        </p:nvCxnSpPr>
        <p:spPr>
          <a:xfrm>
            <a:off x="3697186" y="2059437"/>
            <a:ext cx="85502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11476BA-BC6E-4019-9A51-3523ABBFE4D1}"/>
              </a:ext>
              <a:ext uri="{C183D7F6-B498-43B3-948B-1728B52AA6E4}">
                <adec:decorative xmlns:adec="http://schemas.microsoft.com/office/drawing/2017/decorative" val="1"/>
              </a:ext>
            </a:extLst>
          </p:cNvPr>
          <p:cNvCxnSpPr>
            <a:cxnSpLocks/>
            <a:stCxn id="8" idx="3"/>
            <a:endCxn id="9" idx="1"/>
          </p:cNvCxnSpPr>
          <p:nvPr/>
        </p:nvCxnSpPr>
        <p:spPr>
          <a:xfrm>
            <a:off x="7639793" y="2059437"/>
            <a:ext cx="85502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
            <a:extLst>
              <a:ext uri="{FF2B5EF4-FFF2-40B4-BE49-F238E27FC236}">
                <a16:creationId xmlns:a16="http://schemas.microsoft.com/office/drawing/2014/main" id="{FC5A937E-A7F5-DC31-3E83-46CD0D347C36}"/>
              </a:ext>
            </a:extLst>
          </p:cNvPr>
          <p:cNvSpPr txBox="1">
            <a:spLocks/>
          </p:cNvSpPr>
          <p:nvPr/>
        </p:nvSpPr>
        <p:spPr>
          <a:xfrm>
            <a:off x="609600" y="3088391"/>
            <a:ext cx="109728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Messaging systems require careful communications protocol design:</a:t>
            </a:r>
          </a:p>
        </p:txBody>
      </p:sp>
      <p:sp>
        <p:nvSpPr>
          <p:cNvPr id="15" name="Text Placeholder 1">
            <a:extLst>
              <a:ext uri="{FF2B5EF4-FFF2-40B4-BE49-F238E27FC236}">
                <a16:creationId xmlns:a16="http://schemas.microsoft.com/office/drawing/2014/main" id="{48523225-99B4-BD73-646B-67F7DA204453}"/>
              </a:ext>
            </a:extLst>
          </p:cNvPr>
          <p:cNvSpPr txBox="1">
            <a:spLocks/>
          </p:cNvSpPr>
          <p:nvPr/>
        </p:nvSpPr>
        <p:spPr>
          <a:xfrm>
            <a:off x="1366736" y="3871144"/>
            <a:ext cx="4660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Connecting to &amp; addressing recipients</a:t>
            </a:r>
          </a:p>
        </p:txBody>
      </p:sp>
      <p:grpSp>
        <p:nvGrpSpPr>
          <p:cNvPr id="16" name="Group 15">
            <a:extLst>
              <a:ext uri="{FF2B5EF4-FFF2-40B4-BE49-F238E27FC236}">
                <a16:creationId xmlns:a16="http://schemas.microsoft.com/office/drawing/2014/main" id="{F4DBC84D-53FE-BE28-FDE1-F611BE89058A}"/>
              </a:ext>
              <a:ext uri="{C183D7F6-B498-43B3-948B-1728B52AA6E4}">
                <adec:decorative xmlns:adec="http://schemas.microsoft.com/office/drawing/2017/decorative" val="1"/>
              </a:ext>
            </a:extLst>
          </p:cNvPr>
          <p:cNvGrpSpPr/>
          <p:nvPr/>
        </p:nvGrpSpPr>
        <p:grpSpPr>
          <a:xfrm>
            <a:off x="883201" y="3840367"/>
            <a:ext cx="416693" cy="461665"/>
            <a:chOff x="875365" y="3406513"/>
            <a:chExt cx="416693" cy="461665"/>
          </a:xfrm>
        </p:grpSpPr>
        <p:sp>
          <p:nvSpPr>
            <p:cNvPr id="17" name="Oval 16">
              <a:extLst>
                <a:ext uri="{FF2B5EF4-FFF2-40B4-BE49-F238E27FC236}">
                  <a16:creationId xmlns:a16="http://schemas.microsoft.com/office/drawing/2014/main" id="{5135CFB1-7616-ABD6-BB52-C51CA68CB663}"/>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3D71D2AA-0B32-3682-2237-1CC6FC748E72}"/>
                </a:ext>
              </a:extLst>
            </p:cNvPr>
            <p:cNvSpPr txBox="1"/>
            <p:nvPr/>
          </p:nvSpPr>
          <p:spPr>
            <a:xfrm>
              <a:off x="888786" y="3406513"/>
              <a:ext cx="389850"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rPr>
                <a:t>1</a:t>
              </a:r>
            </a:p>
          </p:txBody>
        </p:sp>
      </p:grpSp>
      <p:sp>
        <p:nvSpPr>
          <p:cNvPr id="20" name="Text Placeholder 1">
            <a:extLst>
              <a:ext uri="{FF2B5EF4-FFF2-40B4-BE49-F238E27FC236}">
                <a16:creationId xmlns:a16="http://schemas.microsoft.com/office/drawing/2014/main" id="{2F69C374-4348-D776-B06D-4E694A101D89}"/>
              </a:ext>
            </a:extLst>
          </p:cNvPr>
          <p:cNvSpPr txBox="1">
            <a:spLocks/>
          </p:cNvSpPr>
          <p:nvPr/>
        </p:nvSpPr>
        <p:spPr>
          <a:xfrm>
            <a:off x="6579535" y="3871144"/>
            <a:ext cx="4660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Message delivery &amp; ordering </a:t>
            </a:r>
          </a:p>
        </p:txBody>
      </p:sp>
      <p:grpSp>
        <p:nvGrpSpPr>
          <p:cNvPr id="21" name="Group 20">
            <a:extLst>
              <a:ext uri="{FF2B5EF4-FFF2-40B4-BE49-F238E27FC236}">
                <a16:creationId xmlns:a16="http://schemas.microsoft.com/office/drawing/2014/main" id="{E80FC6A6-8D56-07C4-CE14-2E1C1D165B70}"/>
              </a:ext>
              <a:ext uri="{C183D7F6-B498-43B3-948B-1728B52AA6E4}">
                <adec:decorative xmlns:adec="http://schemas.microsoft.com/office/drawing/2017/decorative" val="1"/>
              </a:ext>
            </a:extLst>
          </p:cNvPr>
          <p:cNvGrpSpPr/>
          <p:nvPr/>
        </p:nvGrpSpPr>
        <p:grpSpPr>
          <a:xfrm>
            <a:off x="6096000" y="3840367"/>
            <a:ext cx="416693" cy="461665"/>
            <a:chOff x="875365" y="3406513"/>
            <a:chExt cx="416693" cy="461665"/>
          </a:xfrm>
        </p:grpSpPr>
        <p:sp>
          <p:nvSpPr>
            <p:cNvPr id="22" name="Oval 21">
              <a:extLst>
                <a:ext uri="{FF2B5EF4-FFF2-40B4-BE49-F238E27FC236}">
                  <a16:creationId xmlns:a16="http://schemas.microsoft.com/office/drawing/2014/main" id="{7E2FB265-91BD-A1BD-1DA6-188180CA0E49}"/>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49482F38-DFA9-DB7D-0650-2D4FF11A0E00}"/>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rPr>
                <a:t>4</a:t>
              </a:r>
            </a:p>
          </p:txBody>
        </p:sp>
      </p:grpSp>
      <p:sp>
        <p:nvSpPr>
          <p:cNvPr id="24" name="Text Placeholder 1">
            <a:extLst>
              <a:ext uri="{FF2B5EF4-FFF2-40B4-BE49-F238E27FC236}">
                <a16:creationId xmlns:a16="http://schemas.microsoft.com/office/drawing/2014/main" id="{8506908C-D415-84C4-2F7D-2AD673865473}"/>
              </a:ext>
            </a:extLst>
          </p:cNvPr>
          <p:cNvSpPr txBox="1">
            <a:spLocks/>
          </p:cNvSpPr>
          <p:nvPr/>
        </p:nvSpPr>
        <p:spPr>
          <a:xfrm>
            <a:off x="1366736" y="4583050"/>
            <a:ext cx="4660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Formatting and encoding of information</a:t>
            </a:r>
          </a:p>
        </p:txBody>
      </p:sp>
      <p:grpSp>
        <p:nvGrpSpPr>
          <p:cNvPr id="25" name="Group 24">
            <a:extLst>
              <a:ext uri="{FF2B5EF4-FFF2-40B4-BE49-F238E27FC236}">
                <a16:creationId xmlns:a16="http://schemas.microsoft.com/office/drawing/2014/main" id="{45EDEFB2-B608-AFBC-D467-D61567379404}"/>
              </a:ext>
              <a:ext uri="{C183D7F6-B498-43B3-948B-1728B52AA6E4}">
                <adec:decorative xmlns:adec="http://schemas.microsoft.com/office/drawing/2017/decorative" val="1"/>
              </a:ext>
            </a:extLst>
          </p:cNvPr>
          <p:cNvGrpSpPr/>
          <p:nvPr/>
        </p:nvGrpSpPr>
        <p:grpSpPr>
          <a:xfrm>
            <a:off x="883201" y="4552273"/>
            <a:ext cx="416693" cy="461665"/>
            <a:chOff x="875365" y="3406513"/>
            <a:chExt cx="416693" cy="461665"/>
          </a:xfrm>
        </p:grpSpPr>
        <p:sp>
          <p:nvSpPr>
            <p:cNvPr id="26" name="Oval 25">
              <a:extLst>
                <a:ext uri="{FF2B5EF4-FFF2-40B4-BE49-F238E27FC236}">
                  <a16:creationId xmlns:a16="http://schemas.microsoft.com/office/drawing/2014/main" id="{591A9127-05ED-9EFD-C683-10A6BEE8409B}"/>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8" name="TextBox 27">
              <a:extLst>
                <a:ext uri="{FF2B5EF4-FFF2-40B4-BE49-F238E27FC236}">
                  <a16:creationId xmlns:a16="http://schemas.microsoft.com/office/drawing/2014/main" id="{9ECD3BBA-8F7D-1667-F0C0-3A7489BB3377}"/>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2</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29" name="Text Placeholder 1">
            <a:extLst>
              <a:ext uri="{FF2B5EF4-FFF2-40B4-BE49-F238E27FC236}">
                <a16:creationId xmlns:a16="http://schemas.microsoft.com/office/drawing/2014/main" id="{DCBBF3B0-47EE-AC9C-0F5A-C9D506C03DA4}"/>
              </a:ext>
            </a:extLst>
          </p:cNvPr>
          <p:cNvSpPr txBox="1">
            <a:spLocks/>
          </p:cNvSpPr>
          <p:nvPr/>
        </p:nvSpPr>
        <p:spPr>
          <a:xfrm>
            <a:off x="6579535" y="4583050"/>
            <a:ext cx="4660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Synchronization</a:t>
            </a:r>
          </a:p>
        </p:txBody>
      </p:sp>
      <p:grpSp>
        <p:nvGrpSpPr>
          <p:cNvPr id="30" name="Group 29">
            <a:extLst>
              <a:ext uri="{FF2B5EF4-FFF2-40B4-BE49-F238E27FC236}">
                <a16:creationId xmlns:a16="http://schemas.microsoft.com/office/drawing/2014/main" id="{5E3FEB83-89BC-5211-AC12-4D1D56397160}"/>
              </a:ext>
              <a:ext uri="{C183D7F6-B498-43B3-948B-1728B52AA6E4}">
                <adec:decorative xmlns:adec="http://schemas.microsoft.com/office/drawing/2017/decorative" val="1"/>
              </a:ext>
            </a:extLst>
          </p:cNvPr>
          <p:cNvGrpSpPr/>
          <p:nvPr/>
        </p:nvGrpSpPr>
        <p:grpSpPr>
          <a:xfrm>
            <a:off x="6096000" y="4552273"/>
            <a:ext cx="416693" cy="461665"/>
            <a:chOff x="875365" y="3406513"/>
            <a:chExt cx="416693" cy="461665"/>
          </a:xfrm>
        </p:grpSpPr>
        <p:sp>
          <p:nvSpPr>
            <p:cNvPr id="31" name="Oval 30">
              <a:extLst>
                <a:ext uri="{FF2B5EF4-FFF2-40B4-BE49-F238E27FC236}">
                  <a16:creationId xmlns:a16="http://schemas.microsoft.com/office/drawing/2014/main" id="{98874A8C-CEA2-C8DB-2B9D-75AEC98AE520}"/>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32" name="TextBox 31">
              <a:extLst>
                <a:ext uri="{FF2B5EF4-FFF2-40B4-BE49-F238E27FC236}">
                  <a16:creationId xmlns:a16="http://schemas.microsoft.com/office/drawing/2014/main" id="{A7F18A94-96EF-9E9A-61F2-763BB15EF4CE}"/>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rPr>
                <a:t>5</a:t>
              </a:r>
            </a:p>
          </p:txBody>
        </p:sp>
      </p:grpSp>
      <p:sp>
        <p:nvSpPr>
          <p:cNvPr id="33" name="Text Placeholder 1">
            <a:extLst>
              <a:ext uri="{FF2B5EF4-FFF2-40B4-BE49-F238E27FC236}">
                <a16:creationId xmlns:a16="http://schemas.microsoft.com/office/drawing/2014/main" id="{0D5F0119-C00C-5F4C-FD99-2DD0BD72B28F}"/>
              </a:ext>
            </a:extLst>
          </p:cNvPr>
          <p:cNvSpPr txBox="1">
            <a:spLocks/>
          </p:cNvSpPr>
          <p:nvPr/>
        </p:nvSpPr>
        <p:spPr>
          <a:xfrm>
            <a:off x="1366736" y="5317443"/>
            <a:ext cx="4660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Data buffering &amp; flow control</a:t>
            </a:r>
          </a:p>
        </p:txBody>
      </p:sp>
      <p:grpSp>
        <p:nvGrpSpPr>
          <p:cNvPr id="34" name="Group 33">
            <a:extLst>
              <a:ext uri="{FF2B5EF4-FFF2-40B4-BE49-F238E27FC236}">
                <a16:creationId xmlns:a16="http://schemas.microsoft.com/office/drawing/2014/main" id="{EA870025-AEF9-3607-2938-B565507207E8}"/>
              </a:ext>
              <a:ext uri="{C183D7F6-B498-43B3-948B-1728B52AA6E4}">
                <adec:decorative xmlns:adec="http://schemas.microsoft.com/office/drawing/2017/decorative" val="1"/>
              </a:ext>
            </a:extLst>
          </p:cNvPr>
          <p:cNvGrpSpPr/>
          <p:nvPr/>
        </p:nvGrpSpPr>
        <p:grpSpPr>
          <a:xfrm>
            <a:off x="883201" y="5286666"/>
            <a:ext cx="416693" cy="461665"/>
            <a:chOff x="875365" y="3406513"/>
            <a:chExt cx="416693" cy="461665"/>
          </a:xfrm>
        </p:grpSpPr>
        <p:sp>
          <p:nvSpPr>
            <p:cNvPr id="35" name="Oval 34">
              <a:extLst>
                <a:ext uri="{FF2B5EF4-FFF2-40B4-BE49-F238E27FC236}">
                  <a16:creationId xmlns:a16="http://schemas.microsoft.com/office/drawing/2014/main" id="{E98E4EC1-BC08-FEAD-00BB-7B3BA2EDF237}"/>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1230F8E5-75C9-EAF1-723E-B7BCA4A96FBC}"/>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3</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Tree>
    <p:extLst>
      <p:ext uri="{BB962C8B-B14F-4D97-AF65-F5344CB8AC3E}">
        <p14:creationId xmlns:p14="http://schemas.microsoft.com/office/powerpoint/2010/main" val="8746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9"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84ADE4-EB23-90FA-A298-D7E4B9319788}"/>
              </a:ext>
            </a:extLst>
          </p:cNvPr>
          <p:cNvSpPr>
            <a:spLocks noGrp="1"/>
          </p:cNvSpPr>
          <p:nvPr>
            <p:ph type="body" sz="quarter" idx="15"/>
          </p:nvPr>
        </p:nvSpPr>
        <p:spPr>
          <a:xfrm>
            <a:off x="608012" y="2307886"/>
            <a:ext cx="5139645" cy="2677656"/>
          </a:xfrm>
        </p:spPr>
        <p:txBody>
          <a:bodyPr wrap="square">
            <a:spAutoFit/>
          </a:bodyPr>
          <a:lstStyle/>
          <a:p>
            <a:r>
              <a:rPr lang="en-US" sz="2400" dirty="0"/>
              <a:t>An undesirable situation that occurs when a process or thread attempts to perform two or more operations at the same time, but because of the nature of the task, the operations must be done in the proper sequence to be done correctly</a:t>
            </a:r>
          </a:p>
        </p:txBody>
      </p:sp>
      <p:sp>
        <p:nvSpPr>
          <p:cNvPr id="3" name="Title 2">
            <a:extLst>
              <a:ext uri="{FF2B5EF4-FFF2-40B4-BE49-F238E27FC236}">
                <a16:creationId xmlns:a16="http://schemas.microsoft.com/office/drawing/2014/main" id="{BF2D1AB7-D2A8-F4DC-43E3-135329A3AA01}"/>
              </a:ext>
            </a:extLst>
          </p:cNvPr>
          <p:cNvSpPr>
            <a:spLocks noGrp="1"/>
          </p:cNvSpPr>
          <p:nvPr>
            <p:ph type="title"/>
          </p:nvPr>
        </p:nvSpPr>
        <p:spPr>
          <a:xfrm>
            <a:off x="609600" y="555162"/>
            <a:ext cx="4876800" cy="849463"/>
          </a:xfrm>
        </p:spPr>
        <p:txBody>
          <a:bodyPr/>
          <a:lstStyle/>
          <a:p>
            <a:r>
              <a:rPr lang="en-US" dirty="0"/>
              <a:t>Race Conditions</a:t>
            </a:r>
          </a:p>
        </p:txBody>
      </p:sp>
      <p:pic>
        <p:nvPicPr>
          <p:cNvPr id="5" name="Picture 4" descr="Young businessman hand on chin">
            <a:extLst>
              <a:ext uri="{FF2B5EF4-FFF2-40B4-BE49-F238E27FC236}">
                <a16:creationId xmlns:a16="http://schemas.microsoft.com/office/drawing/2014/main" id="{DBDA404C-2585-F208-99ED-9A9EA80BC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3262" y="0"/>
            <a:ext cx="2124921" cy="6858000"/>
          </a:xfrm>
          <a:prstGeom prst="rect">
            <a:avLst/>
          </a:prstGeom>
        </p:spPr>
      </p:pic>
    </p:spTree>
    <p:extLst>
      <p:ext uri="{BB962C8B-B14F-4D97-AF65-F5344CB8AC3E}">
        <p14:creationId xmlns:p14="http://schemas.microsoft.com/office/powerpoint/2010/main" val="215737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76DE68-EAC5-672F-38CD-5320E63FB9A4}"/>
              </a:ext>
            </a:extLst>
          </p:cNvPr>
          <p:cNvSpPr>
            <a:spLocks noGrp="1"/>
          </p:cNvSpPr>
          <p:nvPr>
            <p:ph type="body" sz="quarter" idx="13"/>
          </p:nvPr>
        </p:nvSpPr>
        <p:spPr/>
        <p:txBody>
          <a:bodyPr/>
          <a:lstStyle/>
          <a:p>
            <a:r>
              <a:rPr lang="en-US" dirty="0"/>
              <a:t>Here, data corruption occurs due to race conditions</a:t>
            </a:r>
          </a:p>
        </p:txBody>
      </p:sp>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p:txBody>
          <a:bodyPr/>
          <a:lstStyle/>
          <a:p>
            <a:r>
              <a:rPr lang="en-US" dirty="0"/>
              <a:t>Race Conditions</a:t>
            </a:r>
          </a:p>
        </p:txBody>
      </p:sp>
      <p:sp>
        <p:nvSpPr>
          <p:cNvPr id="27" name="Rectangle 26">
            <a:extLst>
              <a:ext uri="{FF2B5EF4-FFF2-40B4-BE49-F238E27FC236}">
                <a16:creationId xmlns:a16="http://schemas.microsoft.com/office/drawing/2014/main" id="{9CCECD28-5164-885D-824F-2F15C8CD9BB4}"/>
              </a:ext>
              <a:ext uri="{C183D7F6-B498-43B3-948B-1728B52AA6E4}">
                <adec:decorative xmlns:adec="http://schemas.microsoft.com/office/drawing/2017/decorative" val="1"/>
              </a:ext>
            </a:extLst>
          </p:cNvPr>
          <p:cNvSpPr/>
          <p:nvPr/>
        </p:nvSpPr>
        <p:spPr>
          <a:xfrm>
            <a:off x="6645575" y="2353699"/>
            <a:ext cx="1039299" cy="3164424"/>
          </a:xfrm>
          <a:prstGeom prst="rect">
            <a:avLst/>
          </a:prstGeom>
          <a:solidFill>
            <a:srgbClr val="0100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dirty="0">
              <a:solidFill>
                <a:schemeClr val="bg1"/>
              </a:solidFill>
              <a:latin typeface="Consolas" panose="020B0609020204030204" pitchFamily="49" charset="0"/>
            </a:endParaRPr>
          </a:p>
        </p:txBody>
      </p:sp>
      <p:sp>
        <p:nvSpPr>
          <p:cNvPr id="29" name="Rectangle 28">
            <a:extLst>
              <a:ext uri="{FF2B5EF4-FFF2-40B4-BE49-F238E27FC236}">
                <a16:creationId xmlns:a16="http://schemas.microsoft.com/office/drawing/2014/main" id="{149E2056-EB2A-286E-1543-FEA795AAB268}"/>
              </a:ext>
            </a:extLst>
          </p:cNvPr>
          <p:cNvSpPr/>
          <p:nvPr/>
        </p:nvSpPr>
        <p:spPr>
          <a:xfrm>
            <a:off x="6639844" y="1980860"/>
            <a:ext cx="3793961" cy="3784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Spool</a:t>
            </a:r>
          </a:p>
        </p:txBody>
      </p:sp>
      <p:sp>
        <p:nvSpPr>
          <p:cNvPr id="31" name="Rectangle 30">
            <a:extLst>
              <a:ext uri="{FF2B5EF4-FFF2-40B4-BE49-F238E27FC236}">
                <a16:creationId xmlns:a16="http://schemas.microsoft.com/office/drawing/2014/main" id="{3A7C50D0-6AD1-6D5B-8114-C47CE898FEDF}"/>
              </a:ext>
            </a:extLst>
          </p:cNvPr>
          <p:cNvSpPr/>
          <p:nvPr/>
        </p:nvSpPr>
        <p:spPr>
          <a:xfrm>
            <a:off x="7690605" y="2539037"/>
            <a:ext cx="2743200" cy="330486"/>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59" name="Rectangle 58">
            <a:extLst>
              <a:ext uri="{FF2B5EF4-FFF2-40B4-BE49-F238E27FC236}">
                <a16:creationId xmlns:a16="http://schemas.microsoft.com/office/drawing/2014/main" id="{0689A8C3-41CF-BACD-D923-DC31E3CF5828}"/>
              </a:ext>
            </a:extLst>
          </p:cNvPr>
          <p:cNvSpPr/>
          <p:nvPr/>
        </p:nvSpPr>
        <p:spPr>
          <a:xfrm>
            <a:off x="7690605" y="2876413"/>
            <a:ext cx="2743200" cy="330486"/>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32" name="Rectangle 31">
            <a:extLst>
              <a:ext uri="{FF2B5EF4-FFF2-40B4-BE49-F238E27FC236}">
                <a16:creationId xmlns:a16="http://schemas.microsoft.com/office/drawing/2014/main" id="{61DEA5FC-6829-CE3F-144F-558732B8A4A8}"/>
              </a:ext>
            </a:extLst>
          </p:cNvPr>
          <p:cNvSpPr/>
          <p:nvPr/>
        </p:nvSpPr>
        <p:spPr>
          <a:xfrm>
            <a:off x="7690605" y="2876413"/>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't'</a:t>
            </a:r>
          </a:p>
        </p:txBody>
      </p:sp>
      <p:sp>
        <p:nvSpPr>
          <p:cNvPr id="33" name="Rectangle 32">
            <a:extLst>
              <a:ext uri="{FF2B5EF4-FFF2-40B4-BE49-F238E27FC236}">
                <a16:creationId xmlns:a16="http://schemas.microsoft.com/office/drawing/2014/main" id="{3792D125-AC36-EF4D-AAD4-D9B8435C4CA6}"/>
              </a:ext>
            </a:extLst>
          </p:cNvPr>
          <p:cNvSpPr/>
          <p:nvPr/>
        </p:nvSpPr>
        <p:spPr>
          <a:xfrm>
            <a:off x="7690605" y="3207557"/>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'a'</a:t>
            </a:r>
          </a:p>
        </p:txBody>
      </p:sp>
      <p:sp>
        <p:nvSpPr>
          <p:cNvPr id="35" name="Rectangle 34">
            <a:extLst>
              <a:ext uri="{FF2B5EF4-FFF2-40B4-BE49-F238E27FC236}">
                <a16:creationId xmlns:a16="http://schemas.microsoft.com/office/drawing/2014/main" id="{F9D98515-32AE-5B4A-95C1-FD93B9BA83D8}"/>
              </a:ext>
            </a:extLst>
          </p:cNvPr>
          <p:cNvSpPr/>
          <p:nvPr/>
        </p:nvSpPr>
        <p:spPr>
          <a:xfrm>
            <a:off x="7690605" y="3532400"/>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'c'</a:t>
            </a:r>
          </a:p>
        </p:txBody>
      </p:sp>
      <p:sp>
        <p:nvSpPr>
          <p:cNvPr id="36" name="Rectangle 35">
            <a:extLst>
              <a:ext uri="{FF2B5EF4-FFF2-40B4-BE49-F238E27FC236}">
                <a16:creationId xmlns:a16="http://schemas.microsoft.com/office/drawing/2014/main" id="{F058F652-7036-48D2-8444-76B5DBECA801}"/>
              </a:ext>
            </a:extLst>
          </p:cNvPr>
          <p:cNvSpPr/>
          <p:nvPr/>
        </p:nvSpPr>
        <p:spPr>
          <a:xfrm>
            <a:off x="7690605" y="3862886"/>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'n'</a:t>
            </a:r>
          </a:p>
        </p:txBody>
      </p:sp>
      <p:sp>
        <p:nvSpPr>
          <p:cNvPr id="41" name="Rectangle 40">
            <a:extLst>
              <a:ext uri="{FF2B5EF4-FFF2-40B4-BE49-F238E27FC236}">
                <a16:creationId xmlns:a16="http://schemas.microsoft.com/office/drawing/2014/main" id="{432A8FE2-1016-B8AF-0ED2-C872DC269F1A}"/>
              </a:ext>
            </a:extLst>
          </p:cNvPr>
          <p:cNvSpPr/>
          <p:nvPr/>
        </p:nvSpPr>
        <p:spPr>
          <a:xfrm>
            <a:off x="7690605" y="4187729"/>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'a'</a:t>
            </a:r>
          </a:p>
        </p:txBody>
      </p:sp>
      <p:sp>
        <p:nvSpPr>
          <p:cNvPr id="44" name="Rectangle 43">
            <a:extLst>
              <a:ext uri="{FF2B5EF4-FFF2-40B4-BE49-F238E27FC236}">
                <a16:creationId xmlns:a16="http://schemas.microsoft.com/office/drawing/2014/main" id="{07C37977-5AEC-88D9-CC29-6611C2B201EC}"/>
              </a:ext>
            </a:extLst>
          </p:cNvPr>
          <p:cNvSpPr/>
          <p:nvPr/>
        </p:nvSpPr>
        <p:spPr>
          <a:xfrm>
            <a:off x="7690605" y="2353699"/>
            <a:ext cx="2743200" cy="181626"/>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r>
              <a:rPr lang="en-US" dirty="0">
                <a:solidFill>
                  <a:schemeClr val="bg1"/>
                </a:solidFill>
                <a:latin typeface="Consolas" panose="020B0609020204030204" pitchFamily="49" charset="0"/>
              </a:rPr>
              <a:t>…</a:t>
            </a:r>
          </a:p>
        </p:txBody>
      </p:sp>
      <p:sp>
        <p:nvSpPr>
          <p:cNvPr id="47" name="Rectangle 46">
            <a:extLst>
              <a:ext uri="{FF2B5EF4-FFF2-40B4-BE49-F238E27FC236}">
                <a16:creationId xmlns:a16="http://schemas.microsoft.com/office/drawing/2014/main" id="{9E89E0F6-130C-667D-E143-4DD89FE7185F}"/>
              </a:ext>
            </a:extLst>
          </p:cNvPr>
          <p:cNvSpPr/>
          <p:nvPr/>
        </p:nvSpPr>
        <p:spPr>
          <a:xfrm>
            <a:off x="7690605" y="4518215"/>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'y'</a:t>
            </a:r>
          </a:p>
        </p:txBody>
      </p:sp>
      <p:sp>
        <p:nvSpPr>
          <p:cNvPr id="48" name="Rectangle 47">
            <a:extLst>
              <a:ext uri="{FF2B5EF4-FFF2-40B4-BE49-F238E27FC236}">
                <a16:creationId xmlns:a16="http://schemas.microsoft.com/office/drawing/2014/main" id="{4013D8E6-1029-68D1-2B4D-3EB8172CAA2B}"/>
              </a:ext>
            </a:extLst>
          </p:cNvPr>
          <p:cNvSpPr/>
          <p:nvPr/>
        </p:nvSpPr>
        <p:spPr>
          <a:xfrm>
            <a:off x="7690605" y="4852402"/>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'n'</a:t>
            </a:r>
          </a:p>
        </p:txBody>
      </p:sp>
      <p:sp>
        <p:nvSpPr>
          <p:cNvPr id="49" name="Rectangle 48">
            <a:extLst>
              <a:ext uri="{FF2B5EF4-FFF2-40B4-BE49-F238E27FC236}">
                <a16:creationId xmlns:a16="http://schemas.microsoft.com/office/drawing/2014/main" id="{5837021F-C534-EC12-7A76-2A44006BF39D}"/>
              </a:ext>
            </a:extLst>
          </p:cNvPr>
          <p:cNvSpPr/>
          <p:nvPr/>
        </p:nvSpPr>
        <p:spPr>
          <a:xfrm>
            <a:off x="7690605" y="5187637"/>
            <a:ext cx="2743200" cy="330486"/>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50" name="Rectangle 49">
            <a:extLst>
              <a:ext uri="{FF2B5EF4-FFF2-40B4-BE49-F238E27FC236}">
                <a16:creationId xmlns:a16="http://schemas.microsoft.com/office/drawing/2014/main" id="{8887835D-C60A-263D-AC34-863ECFA46ACF}"/>
              </a:ext>
            </a:extLst>
          </p:cNvPr>
          <p:cNvSpPr/>
          <p:nvPr/>
        </p:nvSpPr>
        <p:spPr>
          <a:xfrm>
            <a:off x="6785165" y="2539037"/>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10</a:t>
            </a:r>
          </a:p>
        </p:txBody>
      </p:sp>
      <p:sp>
        <p:nvSpPr>
          <p:cNvPr id="52" name="Rectangle 51">
            <a:extLst>
              <a:ext uri="{FF2B5EF4-FFF2-40B4-BE49-F238E27FC236}">
                <a16:creationId xmlns:a16="http://schemas.microsoft.com/office/drawing/2014/main" id="{C73B6A2B-AA6C-595D-13CF-0D3F81BD65FE}"/>
              </a:ext>
            </a:extLst>
          </p:cNvPr>
          <p:cNvSpPr/>
          <p:nvPr/>
        </p:nvSpPr>
        <p:spPr>
          <a:xfrm>
            <a:off x="6785165" y="2876413"/>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09</a:t>
            </a:r>
          </a:p>
        </p:txBody>
      </p:sp>
      <p:sp>
        <p:nvSpPr>
          <p:cNvPr id="53" name="Rectangle 52">
            <a:extLst>
              <a:ext uri="{FF2B5EF4-FFF2-40B4-BE49-F238E27FC236}">
                <a16:creationId xmlns:a16="http://schemas.microsoft.com/office/drawing/2014/main" id="{8DE24CD3-7E5E-6456-B300-2F724B7BCB36}"/>
              </a:ext>
            </a:extLst>
          </p:cNvPr>
          <p:cNvSpPr/>
          <p:nvPr/>
        </p:nvSpPr>
        <p:spPr>
          <a:xfrm>
            <a:off x="6785165" y="3207557"/>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08</a:t>
            </a:r>
          </a:p>
        </p:txBody>
      </p:sp>
      <p:sp>
        <p:nvSpPr>
          <p:cNvPr id="54" name="Rectangle 53">
            <a:extLst>
              <a:ext uri="{FF2B5EF4-FFF2-40B4-BE49-F238E27FC236}">
                <a16:creationId xmlns:a16="http://schemas.microsoft.com/office/drawing/2014/main" id="{2C317737-76B3-A7E6-599D-C706D6CCFF17}"/>
              </a:ext>
            </a:extLst>
          </p:cNvPr>
          <p:cNvSpPr/>
          <p:nvPr/>
        </p:nvSpPr>
        <p:spPr>
          <a:xfrm>
            <a:off x="6785165" y="3532400"/>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07</a:t>
            </a:r>
          </a:p>
        </p:txBody>
      </p:sp>
      <p:sp>
        <p:nvSpPr>
          <p:cNvPr id="55" name="Rectangle 54">
            <a:extLst>
              <a:ext uri="{FF2B5EF4-FFF2-40B4-BE49-F238E27FC236}">
                <a16:creationId xmlns:a16="http://schemas.microsoft.com/office/drawing/2014/main" id="{973A2699-3EEC-BF6A-180D-763C7AD20B90}"/>
              </a:ext>
            </a:extLst>
          </p:cNvPr>
          <p:cNvSpPr/>
          <p:nvPr/>
        </p:nvSpPr>
        <p:spPr>
          <a:xfrm>
            <a:off x="6785165" y="3862886"/>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06</a:t>
            </a:r>
          </a:p>
        </p:txBody>
      </p:sp>
      <p:sp>
        <p:nvSpPr>
          <p:cNvPr id="60" name="Rectangle 59">
            <a:extLst>
              <a:ext uri="{FF2B5EF4-FFF2-40B4-BE49-F238E27FC236}">
                <a16:creationId xmlns:a16="http://schemas.microsoft.com/office/drawing/2014/main" id="{A9ED720F-0F4E-757A-D33C-6E64AC277130}"/>
              </a:ext>
            </a:extLst>
          </p:cNvPr>
          <p:cNvSpPr/>
          <p:nvPr/>
        </p:nvSpPr>
        <p:spPr>
          <a:xfrm>
            <a:off x="6785165" y="4187729"/>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05</a:t>
            </a:r>
          </a:p>
        </p:txBody>
      </p:sp>
      <p:sp>
        <p:nvSpPr>
          <p:cNvPr id="61" name="Rectangle 60">
            <a:extLst>
              <a:ext uri="{FF2B5EF4-FFF2-40B4-BE49-F238E27FC236}">
                <a16:creationId xmlns:a16="http://schemas.microsoft.com/office/drawing/2014/main" id="{312BCEB6-B360-DAD0-BBD0-7D1572BE5880}"/>
              </a:ext>
            </a:extLst>
          </p:cNvPr>
          <p:cNvSpPr/>
          <p:nvPr/>
        </p:nvSpPr>
        <p:spPr>
          <a:xfrm>
            <a:off x="6785165" y="4518215"/>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04</a:t>
            </a:r>
          </a:p>
        </p:txBody>
      </p:sp>
      <p:sp>
        <p:nvSpPr>
          <p:cNvPr id="62" name="Rectangle 61">
            <a:extLst>
              <a:ext uri="{FF2B5EF4-FFF2-40B4-BE49-F238E27FC236}">
                <a16:creationId xmlns:a16="http://schemas.microsoft.com/office/drawing/2014/main" id="{1D422A3F-1784-1319-BEB0-42C560F99E70}"/>
              </a:ext>
            </a:extLst>
          </p:cNvPr>
          <p:cNvSpPr/>
          <p:nvPr/>
        </p:nvSpPr>
        <p:spPr>
          <a:xfrm>
            <a:off x="6785165" y="4852402"/>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03</a:t>
            </a:r>
          </a:p>
        </p:txBody>
      </p:sp>
      <p:sp>
        <p:nvSpPr>
          <p:cNvPr id="63" name="Rectangle 62">
            <a:extLst>
              <a:ext uri="{FF2B5EF4-FFF2-40B4-BE49-F238E27FC236}">
                <a16:creationId xmlns:a16="http://schemas.microsoft.com/office/drawing/2014/main" id="{1FB21C5E-BE4C-D752-49C3-FC16A4B2B0E7}"/>
              </a:ext>
            </a:extLst>
          </p:cNvPr>
          <p:cNvSpPr/>
          <p:nvPr/>
        </p:nvSpPr>
        <p:spPr>
          <a:xfrm>
            <a:off x="609599" y="1980860"/>
            <a:ext cx="3962401" cy="1663055"/>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dirty="0">
                <a:solidFill>
                  <a:schemeClr val="bg1"/>
                </a:solidFill>
                <a:latin typeface="Consolas" panose="020B0609020204030204" pitchFamily="49" charset="0"/>
              </a:rPr>
              <a:t>void producer(char data)</a:t>
            </a:r>
          </a:p>
          <a:p>
            <a:pPr marL="0" indent="0" defTabSz="457200">
              <a:lnSpc>
                <a:spcPct val="100000"/>
              </a:lnSpc>
              <a:spcBef>
                <a:spcPts val="0"/>
              </a:spcBef>
              <a:buNone/>
            </a:pPr>
            <a:r>
              <a:rPr lang="en-US" dirty="0">
                <a:solidFill>
                  <a:schemeClr val="bg1"/>
                </a:solidFill>
                <a:latin typeface="Consolas" panose="020B0609020204030204" pitchFamily="49" charset="0"/>
              </a:rPr>
              <a:t>{</a:t>
            </a:r>
          </a:p>
          <a:p>
            <a:pPr marL="0" indent="0" defTabSz="457200">
              <a:lnSpc>
                <a:spcPct val="100000"/>
              </a:lnSpc>
              <a:spcBef>
                <a:spcPts val="0"/>
              </a:spcBef>
              <a:buNone/>
            </a:pPr>
            <a:r>
              <a:rPr lang="en-US" dirty="0">
                <a:solidFill>
                  <a:schemeClr val="bg1"/>
                </a:solidFill>
                <a:latin typeface="Consolas" panose="020B0609020204030204" pitchFamily="49" charset="0"/>
              </a:rPr>
              <a:t>	spool[in] = data;</a:t>
            </a:r>
          </a:p>
          <a:p>
            <a:pPr marL="0" indent="0" defTabSz="457200">
              <a:lnSpc>
                <a:spcPct val="100000"/>
              </a:lnSpc>
              <a:spcBef>
                <a:spcPts val="0"/>
              </a:spcBef>
              <a:buNone/>
            </a:pPr>
            <a:r>
              <a:rPr lang="en-US" dirty="0">
                <a:solidFill>
                  <a:schemeClr val="bg1"/>
                </a:solidFill>
                <a:latin typeface="Consolas" panose="020B0609020204030204" pitchFamily="49" charset="0"/>
              </a:rPr>
              <a:t>	in++;</a:t>
            </a:r>
          </a:p>
          <a:p>
            <a:pPr marL="0" indent="0" defTabSz="457200">
              <a:lnSpc>
                <a:spcPct val="100000"/>
              </a:lnSpc>
              <a:spcBef>
                <a:spcPts val="0"/>
              </a:spcBef>
              <a:buNone/>
            </a:pPr>
            <a:r>
              <a:rPr lang="en-US" dirty="0">
                <a:solidFill>
                  <a:schemeClr val="bg1"/>
                </a:solidFill>
                <a:latin typeface="Consolas" panose="020B0609020204030204" pitchFamily="49" charset="0"/>
              </a:rPr>
              <a:t>}</a:t>
            </a:r>
          </a:p>
        </p:txBody>
      </p:sp>
      <p:sp>
        <p:nvSpPr>
          <p:cNvPr id="64" name="Rectangle 63">
            <a:extLst>
              <a:ext uri="{FF2B5EF4-FFF2-40B4-BE49-F238E27FC236}">
                <a16:creationId xmlns:a16="http://schemas.microsoft.com/office/drawing/2014/main" id="{341FF0D2-941C-0AE2-4600-CAD7A6DAB919}"/>
              </a:ext>
            </a:extLst>
          </p:cNvPr>
          <p:cNvSpPr/>
          <p:nvPr/>
        </p:nvSpPr>
        <p:spPr>
          <a:xfrm>
            <a:off x="609599" y="3855069"/>
            <a:ext cx="3962401" cy="1663054"/>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dirty="0">
                <a:solidFill>
                  <a:schemeClr val="bg1"/>
                </a:solidFill>
                <a:latin typeface="Consolas" panose="020B0609020204030204" pitchFamily="49" charset="0"/>
              </a:rPr>
              <a:t>void consumer()</a:t>
            </a:r>
          </a:p>
          <a:p>
            <a:pPr marL="0" indent="0" defTabSz="457200">
              <a:lnSpc>
                <a:spcPct val="100000"/>
              </a:lnSpc>
              <a:spcBef>
                <a:spcPts val="0"/>
              </a:spcBef>
              <a:buNone/>
            </a:pPr>
            <a:r>
              <a:rPr lang="en-US" dirty="0">
                <a:solidFill>
                  <a:schemeClr val="bg1"/>
                </a:solidFill>
                <a:latin typeface="Consolas" panose="020B0609020204030204" pitchFamily="49" charset="0"/>
              </a:rPr>
              <a:t>{</a:t>
            </a:r>
          </a:p>
          <a:p>
            <a:pPr marL="0" indent="0" defTabSz="457200">
              <a:lnSpc>
                <a:spcPct val="100000"/>
              </a:lnSpc>
              <a:spcBef>
                <a:spcPts val="0"/>
              </a:spcBef>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send_to_dev</a:t>
            </a:r>
            <a:r>
              <a:rPr lang="en-US" dirty="0">
                <a:solidFill>
                  <a:schemeClr val="bg1"/>
                </a:solidFill>
                <a:latin typeface="Consolas" panose="020B0609020204030204" pitchFamily="49" charset="0"/>
              </a:rPr>
              <a:t>(spool[out]);</a:t>
            </a:r>
          </a:p>
          <a:p>
            <a:pPr marL="0" indent="0" defTabSz="457200">
              <a:lnSpc>
                <a:spcPct val="100000"/>
              </a:lnSpc>
              <a:spcBef>
                <a:spcPts val="0"/>
              </a:spcBef>
              <a:buNone/>
            </a:pPr>
            <a:r>
              <a:rPr lang="en-US" dirty="0">
                <a:solidFill>
                  <a:schemeClr val="bg1"/>
                </a:solidFill>
                <a:latin typeface="Consolas" panose="020B0609020204030204" pitchFamily="49" charset="0"/>
              </a:rPr>
              <a:t>	out++;</a:t>
            </a:r>
          </a:p>
          <a:p>
            <a:pPr marL="0" indent="0" defTabSz="457200">
              <a:lnSpc>
                <a:spcPct val="100000"/>
              </a:lnSpc>
              <a:spcBef>
                <a:spcPts val="0"/>
              </a:spcBef>
              <a:buNone/>
            </a:pPr>
            <a:r>
              <a:rPr lang="en-US" dirty="0">
                <a:solidFill>
                  <a:schemeClr val="bg1"/>
                </a:solidFill>
                <a:latin typeface="Consolas" panose="020B0609020204030204" pitchFamily="49" charset="0"/>
              </a:rPr>
              <a:t>}</a:t>
            </a:r>
          </a:p>
        </p:txBody>
      </p:sp>
      <p:sp>
        <p:nvSpPr>
          <p:cNvPr id="65" name="Rectangle 64">
            <a:extLst>
              <a:ext uri="{FF2B5EF4-FFF2-40B4-BE49-F238E27FC236}">
                <a16:creationId xmlns:a16="http://schemas.microsoft.com/office/drawing/2014/main" id="{D3281EEE-58B6-58FB-193A-4C1021D7F824}"/>
              </a:ext>
            </a:extLst>
          </p:cNvPr>
          <p:cNvSpPr/>
          <p:nvPr/>
        </p:nvSpPr>
        <p:spPr>
          <a:xfrm>
            <a:off x="609599" y="5729277"/>
            <a:ext cx="10972801" cy="633558"/>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2000" b="1" dirty="0" err="1">
                <a:solidFill>
                  <a:schemeClr val="bg1"/>
                </a:solidFill>
                <a:latin typeface="Consolas" panose="020B0609020204030204" pitchFamily="49" charset="0"/>
              </a:rPr>
              <a:t>nya</a:t>
            </a:r>
            <a:r>
              <a:rPr lang="en-US" sz="2000" b="1" dirty="0">
                <a:solidFill>
                  <a:schemeClr val="bg1"/>
                </a:solidFill>
                <a:latin typeface="Consolas" panose="020B0609020204030204" pitchFamily="49" charset="0"/>
              </a:rPr>
              <a:t>_</a:t>
            </a:r>
          </a:p>
        </p:txBody>
      </p:sp>
      <p:sp>
        <p:nvSpPr>
          <p:cNvPr id="8" name="Arrow: Right 7">
            <a:extLst>
              <a:ext uri="{FF2B5EF4-FFF2-40B4-BE49-F238E27FC236}">
                <a16:creationId xmlns:a16="http://schemas.microsoft.com/office/drawing/2014/main" id="{29E0C007-AA72-A85C-C548-B9AA07858ED9}"/>
              </a:ext>
              <a:ext uri="{C183D7F6-B498-43B3-948B-1728B52AA6E4}">
                <adec:decorative xmlns:adec="http://schemas.microsoft.com/office/drawing/2017/decorative" val="1"/>
              </a:ext>
            </a:extLst>
          </p:cNvPr>
          <p:cNvSpPr/>
          <p:nvPr/>
        </p:nvSpPr>
        <p:spPr>
          <a:xfrm>
            <a:off x="685800" y="2972429"/>
            <a:ext cx="504371" cy="24018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B07476C-6F94-3C2E-3E98-4BD4EB02E541}"/>
              </a:ext>
              <a:ext uri="{C183D7F6-B498-43B3-948B-1728B52AA6E4}">
                <adec:decorative xmlns:adec="http://schemas.microsoft.com/office/drawing/2017/decorative" val="1"/>
              </a:ext>
            </a:extLst>
          </p:cNvPr>
          <p:cNvSpPr/>
          <p:nvPr/>
        </p:nvSpPr>
        <p:spPr>
          <a:xfrm>
            <a:off x="685800" y="4859544"/>
            <a:ext cx="504371" cy="24018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2" name="Group 11" descr="in">
            <a:extLst>
              <a:ext uri="{FF2B5EF4-FFF2-40B4-BE49-F238E27FC236}">
                <a16:creationId xmlns:a16="http://schemas.microsoft.com/office/drawing/2014/main" id="{1D2702DD-89AD-9CDD-6EC4-8F0F0A9DD037}"/>
              </a:ext>
            </a:extLst>
          </p:cNvPr>
          <p:cNvGrpSpPr/>
          <p:nvPr/>
        </p:nvGrpSpPr>
        <p:grpSpPr>
          <a:xfrm>
            <a:off x="10518760" y="2861140"/>
            <a:ext cx="1063640" cy="361032"/>
            <a:chOff x="10518760" y="2861140"/>
            <a:chExt cx="1063640" cy="361032"/>
          </a:xfrm>
        </p:grpSpPr>
        <p:sp>
          <p:nvSpPr>
            <p:cNvPr id="34" name="Rectangle 33">
              <a:extLst>
                <a:ext uri="{FF2B5EF4-FFF2-40B4-BE49-F238E27FC236}">
                  <a16:creationId xmlns:a16="http://schemas.microsoft.com/office/drawing/2014/main" id="{B2C12E6D-B549-EBB9-2527-648D86B59434}"/>
                </a:ext>
              </a:extLst>
            </p:cNvPr>
            <p:cNvSpPr/>
            <p:nvPr/>
          </p:nvSpPr>
          <p:spPr>
            <a:xfrm>
              <a:off x="10793080" y="2861140"/>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in</a:t>
              </a:r>
            </a:p>
          </p:txBody>
        </p:sp>
        <p:cxnSp>
          <p:nvCxnSpPr>
            <p:cNvPr id="37" name="Straight Arrow Connector 36">
              <a:extLst>
                <a:ext uri="{FF2B5EF4-FFF2-40B4-BE49-F238E27FC236}">
                  <a16:creationId xmlns:a16="http://schemas.microsoft.com/office/drawing/2014/main" id="{6AC73FEF-0E77-4CD9-7BA3-D56CEC414586}"/>
                </a:ext>
                <a:ext uri="{C183D7F6-B498-43B3-948B-1728B52AA6E4}">
                  <adec:decorative xmlns:adec="http://schemas.microsoft.com/office/drawing/2017/decorative" val="1"/>
                </a:ext>
              </a:extLst>
            </p:cNvPr>
            <p:cNvCxnSpPr>
              <a:cxnSpLocks/>
            </p:cNvCxnSpPr>
            <p:nvPr/>
          </p:nvCxnSpPr>
          <p:spPr>
            <a:xfrm flipH="1">
              <a:off x="10518760" y="3041656"/>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descr="out">
            <a:extLst>
              <a:ext uri="{FF2B5EF4-FFF2-40B4-BE49-F238E27FC236}">
                <a16:creationId xmlns:a16="http://schemas.microsoft.com/office/drawing/2014/main" id="{76386C12-F09D-2951-9224-89C3AB46DDF2}"/>
              </a:ext>
            </a:extLst>
          </p:cNvPr>
          <p:cNvGrpSpPr/>
          <p:nvPr/>
        </p:nvGrpSpPr>
        <p:grpSpPr>
          <a:xfrm>
            <a:off x="10518760" y="3847613"/>
            <a:ext cx="1063640" cy="361032"/>
            <a:chOff x="10989621" y="5688275"/>
            <a:chExt cx="1063640" cy="361032"/>
          </a:xfrm>
        </p:grpSpPr>
        <p:sp>
          <p:nvSpPr>
            <p:cNvPr id="39" name="Rectangle 38">
              <a:extLst>
                <a:ext uri="{FF2B5EF4-FFF2-40B4-BE49-F238E27FC236}">
                  <a16:creationId xmlns:a16="http://schemas.microsoft.com/office/drawing/2014/main" id="{1A8B7D3C-F69D-4C9F-AB3C-A7D04967A553}"/>
                </a:ext>
              </a:extLst>
            </p:cNvPr>
            <p:cNvSpPr/>
            <p:nvPr/>
          </p:nvSpPr>
          <p:spPr>
            <a:xfrm>
              <a:off x="11263941" y="5688275"/>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out</a:t>
              </a:r>
            </a:p>
          </p:txBody>
        </p:sp>
        <p:cxnSp>
          <p:nvCxnSpPr>
            <p:cNvPr id="40" name="Straight Arrow Connector 39">
              <a:extLst>
                <a:ext uri="{FF2B5EF4-FFF2-40B4-BE49-F238E27FC236}">
                  <a16:creationId xmlns:a16="http://schemas.microsoft.com/office/drawing/2014/main" id="{6AD9B90C-3E3F-218D-AB4D-6A1B93F0825B}"/>
                </a:ext>
                <a:ext uri="{C183D7F6-B498-43B3-948B-1728B52AA6E4}">
                  <adec:decorative xmlns:adec="http://schemas.microsoft.com/office/drawing/2017/decorative" val="1"/>
                </a:ext>
              </a:extLst>
            </p:cNvPr>
            <p:cNvCxnSpPr>
              <a:cxnSpLocks/>
            </p:cNvCxnSpPr>
            <p:nvPr/>
          </p:nvCxnSpPr>
          <p:spPr>
            <a:xfrm flipH="1">
              <a:off x="10989621" y="5868791"/>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C3BB1F19-3F5F-F68E-06FB-ADDF6423942D}"/>
              </a:ext>
            </a:extLst>
          </p:cNvPr>
          <p:cNvSpPr txBox="1"/>
          <p:nvPr/>
        </p:nvSpPr>
        <p:spPr>
          <a:xfrm>
            <a:off x="11636389" y="2856990"/>
            <a:ext cx="312906" cy="369332"/>
          </a:xfrm>
          <a:prstGeom prst="rect">
            <a:avLst/>
          </a:prstGeom>
          <a:noFill/>
        </p:spPr>
        <p:txBody>
          <a:bodyPr wrap="none" rtlCol="0">
            <a:spAutoFit/>
          </a:bodyPr>
          <a:lstStyle/>
          <a:p>
            <a:r>
              <a:rPr lang="en-US" b="1" dirty="0">
                <a:latin typeface="Consolas" panose="020B0609020204030204" pitchFamily="49" charset="0"/>
              </a:rPr>
              <a:t>9</a:t>
            </a:r>
          </a:p>
        </p:txBody>
      </p:sp>
      <p:sp>
        <p:nvSpPr>
          <p:cNvPr id="42" name="TextBox 41">
            <a:extLst>
              <a:ext uri="{FF2B5EF4-FFF2-40B4-BE49-F238E27FC236}">
                <a16:creationId xmlns:a16="http://schemas.microsoft.com/office/drawing/2014/main" id="{9C44CBF4-6FC7-E9D2-04EE-04D88268BF68}"/>
              </a:ext>
            </a:extLst>
          </p:cNvPr>
          <p:cNvSpPr txBox="1"/>
          <p:nvPr/>
        </p:nvSpPr>
        <p:spPr>
          <a:xfrm>
            <a:off x="11636389" y="3843463"/>
            <a:ext cx="311304" cy="369332"/>
          </a:xfrm>
          <a:prstGeom prst="rect">
            <a:avLst/>
          </a:prstGeom>
          <a:noFill/>
        </p:spPr>
        <p:txBody>
          <a:bodyPr wrap="none" rtlCol="0">
            <a:spAutoFit/>
          </a:bodyPr>
          <a:lstStyle/>
          <a:p>
            <a:r>
              <a:rPr lang="en-US" b="1" dirty="0">
                <a:latin typeface="Consolas" panose="020B0609020204030204" pitchFamily="49" charset="0"/>
              </a:rPr>
              <a:t>6</a:t>
            </a:r>
          </a:p>
        </p:txBody>
      </p:sp>
      <p:sp>
        <p:nvSpPr>
          <p:cNvPr id="43" name="Rectangle: Rounded Corners 42">
            <a:extLst>
              <a:ext uri="{FF2B5EF4-FFF2-40B4-BE49-F238E27FC236}">
                <a16:creationId xmlns:a16="http://schemas.microsoft.com/office/drawing/2014/main" id="{10FF26B5-AD51-BDF6-2EE4-EDE717EAC66C}"/>
              </a:ext>
            </a:extLst>
          </p:cNvPr>
          <p:cNvSpPr/>
          <p:nvPr/>
        </p:nvSpPr>
        <p:spPr>
          <a:xfrm>
            <a:off x="5574191" y="2289039"/>
            <a:ext cx="789320" cy="361032"/>
          </a:xfrm>
          <a:prstGeom prst="round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P1</a:t>
            </a:r>
          </a:p>
        </p:txBody>
      </p:sp>
      <p:sp>
        <p:nvSpPr>
          <p:cNvPr id="45" name="Rectangle: Rounded Corners 44">
            <a:extLst>
              <a:ext uri="{FF2B5EF4-FFF2-40B4-BE49-F238E27FC236}">
                <a16:creationId xmlns:a16="http://schemas.microsoft.com/office/drawing/2014/main" id="{B2F2DCB8-56B7-BF23-F9FF-76C9A0308CEB}"/>
              </a:ext>
            </a:extLst>
          </p:cNvPr>
          <p:cNvSpPr/>
          <p:nvPr/>
        </p:nvSpPr>
        <p:spPr>
          <a:xfrm>
            <a:off x="5574191" y="2945700"/>
            <a:ext cx="789320" cy="361032"/>
          </a:xfrm>
          <a:prstGeom prst="round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P2</a:t>
            </a:r>
          </a:p>
        </p:txBody>
      </p:sp>
      <p:sp>
        <p:nvSpPr>
          <p:cNvPr id="15" name="Rectangle 14">
            <a:extLst>
              <a:ext uri="{FF2B5EF4-FFF2-40B4-BE49-F238E27FC236}">
                <a16:creationId xmlns:a16="http://schemas.microsoft.com/office/drawing/2014/main" id="{D54A32C7-7F1D-77CA-15DC-1139C0105B25}"/>
              </a:ext>
              <a:ext uri="{C183D7F6-B498-43B3-948B-1728B52AA6E4}">
                <adec:decorative xmlns:adec="http://schemas.microsoft.com/office/drawing/2017/decorative" val="1"/>
              </a:ext>
            </a:extLst>
          </p:cNvPr>
          <p:cNvSpPr/>
          <p:nvPr/>
        </p:nvSpPr>
        <p:spPr>
          <a:xfrm>
            <a:off x="2679700" y="2650071"/>
            <a:ext cx="736600"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Connector: Elbow 16">
            <a:extLst>
              <a:ext uri="{FF2B5EF4-FFF2-40B4-BE49-F238E27FC236}">
                <a16:creationId xmlns:a16="http://schemas.microsoft.com/office/drawing/2014/main" id="{D675A846-4547-6765-5044-02EADBA8A9C8}"/>
              </a:ext>
              <a:ext uri="{C183D7F6-B498-43B3-948B-1728B52AA6E4}">
                <adec:decorative xmlns:adec="http://schemas.microsoft.com/office/drawing/2017/decorative" val="1"/>
              </a:ext>
            </a:extLst>
          </p:cNvPr>
          <p:cNvCxnSpPr>
            <a:stCxn id="43" idx="1"/>
            <a:endCxn id="15" idx="3"/>
          </p:cNvCxnSpPr>
          <p:nvPr/>
        </p:nvCxnSpPr>
        <p:spPr>
          <a:xfrm rot="10800000" flipV="1">
            <a:off x="3416301" y="2469554"/>
            <a:ext cx="2157891" cy="341695"/>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0932271-935E-89CA-26FD-CD99D385D3D0}"/>
              </a:ext>
              <a:ext uri="{C183D7F6-B498-43B3-948B-1728B52AA6E4}">
                <adec:decorative xmlns:adec="http://schemas.microsoft.com/office/drawing/2017/decorative" val="1"/>
              </a:ext>
            </a:extLst>
          </p:cNvPr>
          <p:cNvSpPr/>
          <p:nvPr/>
        </p:nvSpPr>
        <p:spPr>
          <a:xfrm>
            <a:off x="1192009" y="2959491"/>
            <a:ext cx="736600"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Connector: Elbow 66">
            <a:extLst>
              <a:ext uri="{FF2B5EF4-FFF2-40B4-BE49-F238E27FC236}">
                <a16:creationId xmlns:a16="http://schemas.microsoft.com/office/drawing/2014/main" id="{778C59D1-DABB-2793-66CB-A9571C1C985B}"/>
              </a:ext>
              <a:ext uri="{C183D7F6-B498-43B3-948B-1728B52AA6E4}">
                <adec:decorative xmlns:adec="http://schemas.microsoft.com/office/drawing/2017/decorative" val="1"/>
              </a:ext>
            </a:extLst>
          </p:cNvPr>
          <p:cNvCxnSpPr>
            <a:cxnSpLocks/>
            <a:stCxn id="43" idx="1"/>
            <a:endCxn id="66" idx="3"/>
          </p:cNvCxnSpPr>
          <p:nvPr/>
        </p:nvCxnSpPr>
        <p:spPr>
          <a:xfrm rot="10800000" flipV="1">
            <a:off x="1928609" y="2469554"/>
            <a:ext cx="3645582" cy="651115"/>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7F205F9-C9FB-11C7-CDB3-05E590EC3A84}"/>
              </a:ext>
              <a:ext uri="{C183D7F6-B498-43B3-948B-1728B52AA6E4}">
                <adec:decorative xmlns:adec="http://schemas.microsoft.com/office/drawing/2017/decorative" val="1"/>
              </a:ext>
            </a:extLst>
          </p:cNvPr>
          <p:cNvCxnSpPr>
            <a:cxnSpLocks/>
            <a:stCxn id="45" idx="1"/>
            <a:endCxn id="15" idx="3"/>
          </p:cNvCxnSpPr>
          <p:nvPr/>
        </p:nvCxnSpPr>
        <p:spPr>
          <a:xfrm rot="10800000">
            <a:off x="3416301" y="2811250"/>
            <a:ext cx="2157891" cy="314966"/>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101DB614-D2A0-B4C6-0E28-1F7A86BEBE4F}"/>
              </a:ext>
            </a:extLst>
          </p:cNvPr>
          <p:cNvSpPr/>
          <p:nvPr/>
        </p:nvSpPr>
        <p:spPr>
          <a:xfrm>
            <a:off x="7690605" y="2876413"/>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a:t>
            </a:r>
          </a:p>
        </p:txBody>
      </p:sp>
      <p:cxnSp>
        <p:nvCxnSpPr>
          <p:cNvPr id="26" name="Straight Arrow Connector 25">
            <a:extLst>
              <a:ext uri="{FF2B5EF4-FFF2-40B4-BE49-F238E27FC236}">
                <a16:creationId xmlns:a16="http://schemas.microsoft.com/office/drawing/2014/main" id="{1C41BC97-BCA1-1B4F-00FD-C28EB36BAEE6}"/>
              </a:ext>
              <a:ext uri="{C183D7F6-B498-43B3-948B-1728B52AA6E4}">
                <adec:decorative xmlns:adec="http://schemas.microsoft.com/office/drawing/2017/decorative" val="1"/>
              </a:ext>
            </a:extLst>
          </p:cNvPr>
          <p:cNvCxnSpPr>
            <a:cxnSpLocks/>
            <a:stCxn id="45" idx="1"/>
            <a:endCxn id="66" idx="3"/>
          </p:cNvCxnSpPr>
          <p:nvPr/>
        </p:nvCxnSpPr>
        <p:spPr>
          <a:xfrm flipH="1" flipV="1">
            <a:off x="1928609" y="3120670"/>
            <a:ext cx="3645582" cy="554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descr="in">
            <a:extLst>
              <a:ext uri="{FF2B5EF4-FFF2-40B4-BE49-F238E27FC236}">
                <a16:creationId xmlns:a16="http://schemas.microsoft.com/office/drawing/2014/main" id="{D6382783-7809-EC60-D3EE-849AA7FB8D12}"/>
              </a:ext>
            </a:extLst>
          </p:cNvPr>
          <p:cNvGrpSpPr/>
          <p:nvPr/>
        </p:nvGrpSpPr>
        <p:grpSpPr>
          <a:xfrm>
            <a:off x="10518760" y="2523764"/>
            <a:ext cx="1063640" cy="361032"/>
            <a:chOff x="10518760" y="2861140"/>
            <a:chExt cx="1063640" cy="361032"/>
          </a:xfrm>
        </p:grpSpPr>
        <p:sp>
          <p:nvSpPr>
            <p:cNvPr id="75" name="Rectangle 74">
              <a:extLst>
                <a:ext uri="{FF2B5EF4-FFF2-40B4-BE49-F238E27FC236}">
                  <a16:creationId xmlns:a16="http://schemas.microsoft.com/office/drawing/2014/main" id="{44CF9BF4-791F-55CF-F39F-CCFCDF39C562}"/>
                </a:ext>
              </a:extLst>
            </p:cNvPr>
            <p:cNvSpPr/>
            <p:nvPr/>
          </p:nvSpPr>
          <p:spPr>
            <a:xfrm>
              <a:off x="10793080" y="2861140"/>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in</a:t>
              </a:r>
            </a:p>
          </p:txBody>
        </p:sp>
        <p:cxnSp>
          <p:nvCxnSpPr>
            <p:cNvPr id="76" name="Straight Arrow Connector 75">
              <a:extLst>
                <a:ext uri="{FF2B5EF4-FFF2-40B4-BE49-F238E27FC236}">
                  <a16:creationId xmlns:a16="http://schemas.microsoft.com/office/drawing/2014/main" id="{22795ADD-6760-81CF-F23D-04684F5D7ED2}"/>
                </a:ext>
                <a:ext uri="{C183D7F6-B498-43B3-948B-1728B52AA6E4}">
                  <adec:decorative xmlns:adec="http://schemas.microsoft.com/office/drawing/2017/decorative" val="1"/>
                </a:ext>
              </a:extLst>
            </p:cNvPr>
            <p:cNvCxnSpPr>
              <a:cxnSpLocks/>
            </p:cNvCxnSpPr>
            <p:nvPr/>
          </p:nvCxnSpPr>
          <p:spPr>
            <a:xfrm flipH="1">
              <a:off x="10518760" y="3041656"/>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B303B28F-553B-7D2F-A86A-6D9F11832CBD}"/>
              </a:ext>
            </a:extLst>
          </p:cNvPr>
          <p:cNvSpPr txBox="1"/>
          <p:nvPr/>
        </p:nvSpPr>
        <p:spPr>
          <a:xfrm>
            <a:off x="11636389" y="2519614"/>
            <a:ext cx="437940" cy="369332"/>
          </a:xfrm>
          <a:prstGeom prst="rect">
            <a:avLst/>
          </a:prstGeom>
          <a:noFill/>
        </p:spPr>
        <p:txBody>
          <a:bodyPr wrap="none" rtlCol="0">
            <a:spAutoFit/>
          </a:bodyPr>
          <a:lstStyle/>
          <a:p>
            <a:r>
              <a:rPr lang="en-US" b="1" dirty="0">
                <a:latin typeface="Consolas" panose="020B0609020204030204" pitchFamily="49" charset="0"/>
              </a:rPr>
              <a:t>10</a:t>
            </a:r>
          </a:p>
        </p:txBody>
      </p:sp>
      <p:grpSp>
        <p:nvGrpSpPr>
          <p:cNvPr id="78" name="Group 77" descr="in">
            <a:extLst>
              <a:ext uri="{FF2B5EF4-FFF2-40B4-BE49-F238E27FC236}">
                <a16:creationId xmlns:a16="http://schemas.microsoft.com/office/drawing/2014/main" id="{3AC866D8-FF13-F9A8-659A-5238FE391B56}"/>
              </a:ext>
            </a:extLst>
          </p:cNvPr>
          <p:cNvGrpSpPr/>
          <p:nvPr/>
        </p:nvGrpSpPr>
        <p:grpSpPr>
          <a:xfrm>
            <a:off x="10518760" y="2180901"/>
            <a:ext cx="1063640" cy="361032"/>
            <a:chOff x="10518760" y="2861140"/>
            <a:chExt cx="1063640" cy="361032"/>
          </a:xfrm>
        </p:grpSpPr>
        <p:sp>
          <p:nvSpPr>
            <p:cNvPr id="79" name="Rectangle 78">
              <a:extLst>
                <a:ext uri="{FF2B5EF4-FFF2-40B4-BE49-F238E27FC236}">
                  <a16:creationId xmlns:a16="http://schemas.microsoft.com/office/drawing/2014/main" id="{F85A8064-B998-E2DB-3297-6174DD091EDA}"/>
                </a:ext>
              </a:extLst>
            </p:cNvPr>
            <p:cNvSpPr/>
            <p:nvPr/>
          </p:nvSpPr>
          <p:spPr>
            <a:xfrm>
              <a:off x="10793080" y="2861140"/>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in</a:t>
              </a:r>
            </a:p>
          </p:txBody>
        </p:sp>
        <p:cxnSp>
          <p:nvCxnSpPr>
            <p:cNvPr id="80" name="Straight Arrow Connector 79">
              <a:extLst>
                <a:ext uri="{FF2B5EF4-FFF2-40B4-BE49-F238E27FC236}">
                  <a16:creationId xmlns:a16="http://schemas.microsoft.com/office/drawing/2014/main" id="{8F1EDD23-8F0E-62BE-C7E8-AFCFA4760939}"/>
                </a:ext>
                <a:ext uri="{C183D7F6-B498-43B3-948B-1728B52AA6E4}">
                  <adec:decorative xmlns:adec="http://schemas.microsoft.com/office/drawing/2017/decorative" val="1"/>
                </a:ext>
              </a:extLst>
            </p:cNvPr>
            <p:cNvCxnSpPr>
              <a:cxnSpLocks/>
            </p:cNvCxnSpPr>
            <p:nvPr/>
          </p:nvCxnSpPr>
          <p:spPr>
            <a:xfrm flipH="1">
              <a:off x="10518760" y="3041656"/>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51A84DC5-E422-3FB8-6C82-8627FC5D2482}"/>
              </a:ext>
            </a:extLst>
          </p:cNvPr>
          <p:cNvSpPr txBox="1"/>
          <p:nvPr/>
        </p:nvSpPr>
        <p:spPr>
          <a:xfrm>
            <a:off x="11636389" y="2176751"/>
            <a:ext cx="437940" cy="369332"/>
          </a:xfrm>
          <a:prstGeom prst="rect">
            <a:avLst/>
          </a:prstGeom>
          <a:noFill/>
        </p:spPr>
        <p:txBody>
          <a:bodyPr wrap="none" rtlCol="0">
            <a:spAutoFit/>
          </a:bodyPr>
          <a:lstStyle/>
          <a:p>
            <a:r>
              <a:rPr lang="en-US" b="1" dirty="0">
                <a:latin typeface="Consolas" panose="020B0609020204030204" pitchFamily="49" charset="0"/>
              </a:rPr>
              <a:t>11</a:t>
            </a:r>
          </a:p>
        </p:txBody>
      </p:sp>
    </p:spTree>
    <p:extLst>
      <p:ext uri="{BB962C8B-B14F-4D97-AF65-F5344CB8AC3E}">
        <p14:creationId xmlns:p14="http://schemas.microsoft.com/office/powerpoint/2010/main" val="95386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75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75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75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750"/>
                                        <p:tgtEl>
                                          <p:spTgt spid="42"/>
                                        </p:tgtEl>
                                      </p:cBhvr>
                                    </p:animEffect>
                                  </p:childTnLst>
                                </p:cTn>
                              </p:par>
                              <p:par>
                                <p:cTn id="27" presetID="10" presetClass="exit" presetSubtype="0" fill="hold" grpId="1" nodeType="withEffect">
                                  <p:stCondLst>
                                    <p:cond delay="0"/>
                                  </p:stCondLst>
                                  <p:childTnLst>
                                    <p:animEffect transition="out" filter="fade">
                                      <p:cBhvr>
                                        <p:cTn id="28" dur="750"/>
                                        <p:tgtEl>
                                          <p:spTgt spid="8"/>
                                        </p:tgtEl>
                                      </p:cBhvr>
                                    </p:animEffect>
                                    <p:set>
                                      <p:cBhvr>
                                        <p:cTn id="29" dur="1" fill="hold">
                                          <p:stCondLst>
                                            <p:cond delay="74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750"/>
                                        <p:tgtEl>
                                          <p:spTgt spid="28"/>
                                        </p:tgtEl>
                                      </p:cBhvr>
                                    </p:animEffect>
                                    <p:set>
                                      <p:cBhvr>
                                        <p:cTn id="32" dur="1" fill="hold">
                                          <p:stCondLst>
                                            <p:cond delay="74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75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75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75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right)">
                                      <p:cBhvr>
                                        <p:cTn id="48" dur="750"/>
                                        <p:tgtEl>
                                          <p:spTgt spid="17"/>
                                        </p:tgtEl>
                                      </p:cBhvr>
                                    </p:animEffect>
                                  </p:childTnLst>
                                </p:cTn>
                              </p:par>
                            </p:childTnLst>
                          </p:cTn>
                        </p:par>
                        <p:par>
                          <p:cTn id="49" fill="hold">
                            <p:stCondLst>
                              <p:cond delay="75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75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wipe(right)">
                                      <p:cBhvr>
                                        <p:cTn id="57" dur="750"/>
                                        <p:tgtEl>
                                          <p:spTgt spid="67"/>
                                        </p:tgtEl>
                                      </p:cBhvr>
                                    </p:animEffect>
                                  </p:childTnLst>
                                </p:cTn>
                              </p:par>
                              <p:par>
                                <p:cTn id="58" presetID="10" presetClass="exit" presetSubtype="0" fill="hold" nodeType="withEffect">
                                  <p:stCondLst>
                                    <p:cond delay="0"/>
                                  </p:stCondLst>
                                  <p:childTnLst>
                                    <p:animEffect transition="out" filter="fade">
                                      <p:cBhvr>
                                        <p:cTn id="59" dur="750"/>
                                        <p:tgtEl>
                                          <p:spTgt spid="17"/>
                                        </p:tgtEl>
                                      </p:cBhvr>
                                    </p:animEffect>
                                    <p:set>
                                      <p:cBhvr>
                                        <p:cTn id="60" dur="1" fill="hold">
                                          <p:stCondLst>
                                            <p:cond delay="749"/>
                                          </p:stCondLst>
                                        </p:cTn>
                                        <p:tgtEl>
                                          <p:spTgt spid="1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7" presetClass="emph" presetSubtype="2" fill="hold" nodeType="clickEffect">
                                  <p:stCondLst>
                                    <p:cond delay="0"/>
                                  </p:stCondLst>
                                  <p:childTnLst>
                                    <p:animClr clrSpc="rgb" dir="cw">
                                      <p:cBhvr>
                                        <p:cTn id="64" dur="1000" fill="hold"/>
                                        <p:tgtEl>
                                          <p:spTgt spid="67"/>
                                        </p:tgtEl>
                                        <p:attrNameLst>
                                          <p:attrName>stroke.color</p:attrName>
                                        </p:attrNameLst>
                                      </p:cBhvr>
                                      <p:to>
                                        <a:srgbClr val="A5A5A5"/>
                                      </p:to>
                                    </p:animClr>
                                    <p:set>
                                      <p:cBhvr>
                                        <p:cTn id="65" dur="1000" fill="hold"/>
                                        <p:tgtEl>
                                          <p:spTgt spid="67"/>
                                        </p:tgtEl>
                                        <p:attrNameLst>
                                          <p:attrName>stroke.on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right)">
                                      <p:cBhvr>
                                        <p:cTn id="70" dur="1000"/>
                                        <p:tgtEl>
                                          <p:spTgt spid="68"/>
                                        </p:tgtEl>
                                      </p:cBhvr>
                                    </p:animEffect>
                                  </p:childTnLst>
                                </p:cTn>
                              </p:par>
                            </p:childTnLst>
                          </p:cTn>
                        </p:par>
                        <p:par>
                          <p:cTn id="71" fill="hold">
                            <p:stCondLst>
                              <p:cond delay="1000"/>
                            </p:stCondLst>
                            <p:childTnLst>
                              <p:par>
                                <p:cTn id="72" presetID="22" presetClass="entr" presetSubtype="2"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right)">
                                      <p:cBhvr>
                                        <p:cTn id="74" dur="1000"/>
                                        <p:tgtEl>
                                          <p:spTgt spid="26"/>
                                        </p:tgtEl>
                                      </p:cBhvr>
                                    </p:animEffect>
                                  </p:childTnLst>
                                </p:cTn>
                              </p:par>
                              <p:par>
                                <p:cTn id="75" presetID="10" presetClass="exit" presetSubtype="0" fill="hold" nodeType="withEffect">
                                  <p:stCondLst>
                                    <p:cond delay="0"/>
                                  </p:stCondLst>
                                  <p:childTnLst>
                                    <p:animEffect transition="out" filter="fade">
                                      <p:cBhvr>
                                        <p:cTn id="76" dur="1000"/>
                                        <p:tgtEl>
                                          <p:spTgt spid="68"/>
                                        </p:tgtEl>
                                      </p:cBhvr>
                                    </p:animEffect>
                                    <p:set>
                                      <p:cBhvr>
                                        <p:cTn id="77" dur="1" fill="hold">
                                          <p:stCondLst>
                                            <p:cond delay="999"/>
                                          </p:stCondLst>
                                        </p:cTn>
                                        <p:tgtEl>
                                          <p:spTgt spid="68"/>
                                        </p:tgtEl>
                                        <p:attrNameLst>
                                          <p:attrName>style.visibility</p:attrName>
                                        </p:attrNameLst>
                                      </p:cBhvr>
                                      <p:to>
                                        <p:strVal val="hidden"/>
                                      </p:to>
                                    </p:set>
                                  </p:childTnLst>
                                </p:cTn>
                              </p:par>
                            </p:childTnLst>
                          </p:cTn>
                        </p:par>
                        <p:par>
                          <p:cTn id="78" fill="hold">
                            <p:stCondLst>
                              <p:cond delay="2000"/>
                            </p:stCondLst>
                            <p:childTnLst>
                              <p:par>
                                <p:cTn id="79" presetID="7" presetClass="emph" presetSubtype="2" fill="hold" nodeType="afterEffect">
                                  <p:stCondLst>
                                    <p:cond delay="0"/>
                                  </p:stCondLst>
                                  <p:childTnLst>
                                    <p:animClr clrSpc="rgb" dir="cw">
                                      <p:cBhvr>
                                        <p:cTn id="80" dur="1000" fill="hold"/>
                                        <p:tgtEl>
                                          <p:spTgt spid="26"/>
                                        </p:tgtEl>
                                        <p:attrNameLst>
                                          <p:attrName>stroke.color</p:attrName>
                                        </p:attrNameLst>
                                      </p:cBhvr>
                                      <p:to>
                                        <a:srgbClr val="A5A5A5"/>
                                      </p:to>
                                    </p:animClr>
                                    <p:set>
                                      <p:cBhvr>
                                        <p:cTn id="81" dur="1000" fill="hold"/>
                                        <p:tgtEl>
                                          <p:spTgt spid="26"/>
                                        </p:tgtEl>
                                        <p:attrNameLst>
                                          <p:attrName>stroke.on</p:attrName>
                                        </p:attrNameLst>
                                      </p:cBhvr>
                                      <p:to>
                                        <p:strVal val="tru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750"/>
                                        <p:tgtEl>
                                          <p:spTgt spid="7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750"/>
                                        <p:tgtEl>
                                          <p:spTgt spid="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7"/>
                                        </p:tgtEl>
                                        <p:attrNameLst>
                                          <p:attrName>style.visibility</p:attrName>
                                        </p:attrNameLst>
                                      </p:cBhvr>
                                      <p:to>
                                        <p:strVal val="visible"/>
                                      </p:to>
                                    </p:set>
                                    <p:animEffect transition="in" filter="fade">
                                      <p:cBhvr>
                                        <p:cTn id="94" dur="750"/>
                                        <p:tgtEl>
                                          <p:spTgt spid="77"/>
                                        </p:tgtEl>
                                      </p:cBhvr>
                                    </p:animEffect>
                                  </p:childTnLst>
                                </p:cTn>
                              </p:par>
                              <p:par>
                                <p:cTn id="95" presetID="10" presetClass="exit" presetSubtype="0" fill="hold" nodeType="withEffect">
                                  <p:stCondLst>
                                    <p:cond delay="0"/>
                                  </p:stCondLst>
                                  <p:childTnLst>
                                    <p:animEffect transition="out" filter="fade">
                                      <p:cBhvr>
                                        <p:cTn id="96" dur="500"/>
                                        <p:tgtEl>
                                          <p:spTgt spid="12"/>
                                        </p:tgtEl>
                                      </p:cBhvr>
                                    </p:animEffect>
                                    <p:set>
                                      <p:cBhvr>
                                        <p:cTn id="97" dur="1" fill="hold">
                                          <p:stCondLst>
                                            <p:cond delay="499"/>
                                          </p:stCondLst>
                                        </p:cTn>
                                        <p:tgtEl>
                                          <p:spTgt spid="12"/>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1"/>
                                        </p:tgtEl>
                                      </p:cBhvr>
                                    </p:animEffect>
                                    <p:set>
                                      <p:cBhvr>
                                        <p:cTn id="100" dur="1" fill="hold">
                                          <p:stCondLst>
                                            <p:cond delay="499"/>
                                          </p:stCondLst>
                                        </p:cTn>
                                        <p:tgtEl>
                                          <p:spTgt spid="11"/>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fade">
                                      <p:cBhvr>
                                        <p:cTn id="105" dur="750"/>
                                        <p:tgtEl>
                                          <p:spTgt spid="7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1"/>
                                        </p:tgtEl>
                                        <p:attrNameLst>
                                          <p:attrName>style.visibility</p:attrName>
                                        </p:attrNameLst>
                                      </p:cBhvr>
                                      <p:to>
                                        <p:strVal val="visible"/>
                                      </p:to>
                                    </p:set>
                                    <p:animEffect transition="in" filter="fade">
                                      <p:cBhvr>
                                        <p:cTn id="108" dur="750"/>
                                        <p:tgtEl>
                                          <p:spTgt spid="81"/>
                                        </p:tgtEl>
                                      </p:cBhvr>
                                    </p:animEffect>
                                  </p:childTnLst>
                                </p:cTn>
                              </p:par>
                              <p:par>
                                <p:cTn id="109" presetID="10" presetClass="exit" presetSubtype="0" fill="hold" nodeType="withEffect">
                                  <p:stCondLst>
                                    <p:cond delay="0"/>
                                  </p:stCondLst>
                                  <p:childTnLst>
                                    <p:animEffect transition="out" filter="fade">
                                      <p:cBhvr>
                                        <p:cTn id="110" dur="500"/>
                                        <p:tgtEl>
                                          <p:spTgt spid="74"/>
                                        </p:tgtEl>
                                      </p:cBhvr>
                                    </p:animEffect>
                                    <p:set>
                                      <p:cBhvr>
                                        <p:cTn id="111" dur="1" fill="hold">
                                          <p:stCondLst>
                                            <p:cond delay="499"/>
                                          </p:stCondLst>
                                        </p:cTn>
                                        <p:tgtEl>
                                          <p:spTgt spid="74"/>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77"/>
                                        </p:tgtEl>
                                      </p:cBhvr>
                                    </p:animEffect>
                                    <p:set>
                                      <p:cBhvr>
                                        <p:cTn id="11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5" grpId="0" animBg="1"/>
      <p:bldP spid="8" grpId="0" animBg="1"/>
      <p:bldP spid="8" grpId="1" animBg="1"/>
      <p:bldP spid="28" grpId="0" animBg="1"/>
      <p:bldP spid="28" grpId="1" animBg="1"/>
      <p:bldP spid="11" grpId="0"/>
      <p:bldP spid="11" grpId="1"/>
      <p:bldP spid="42" grpId="0"/>
      <p:bldP spid="43" grpId="0" animBg="1"/>
      <p:bldP spid="45" grpId="0" animBg="1"/>
      <p:bldP spid="70" grpId="0" animBg="1"/>
      <p:bldP spid="77" grpId="0"/>
      <p:bldP spid="77" grpId="1"/>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76DE68-EAC5-672F-38CD-5320E63FB9A4}"/>
              </a:ext>
            </a:extLst>
          </p:cNvPr>
          <p:cNvSpPr>
            <a:spLocks noGrp="1"/>
          </p:cNvSpPr>
          <p:nvPr>
            <p:ph type="body" sz="quarter" idx="13"/>
          </p:nvPr>
        </p:nvSpPr>
        <p:spPr/>
        <p:txBody>
          <a:bodyPr/>
          <a:lstStyle/>
          <a:p>
            <a:r>
              <a:rPr lang="en-US" dirty="0"/>
              <a:t>Here, data corruption occurs due to race conditions</a:t>
            </a:r>
          </a:p>
        </p:txBody>
      </p:sp>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p:txBody>
          <a:bodyPr/>
          <a:lstStyle/>
          <a:p>
            <a:r>
              <a:rPr lang="en-US" dirty="0"/>
              <a:t>Race Conditions</a:t>
            </a:r>
          </a:p>
        </p:txBody>
      </p:sp>
      <p:sp>
        <p:nvSpPr>
          <p:cNvPr id="27" name="Rectangle 26">
            <a:extLst>
              <a:ext uri="{FF2B5EF4-FFF2-40B4-BE49-F238E27FC236}">
                <a16:creationId xmlns:a16="http://schemas.microsoft.com/office/drawing/2014/main" id="{9CCECD28-5164-885D-824F-2F15C8CD9BB4}"/>
              </a:ext>
              <a:ext uri="{C183D7F6-B498-43B3-948B-1728B52AA6E4}">
                <adec:decorative xmlns:adec="http://schemas.microsoft.com/office/drawing/2017/decorative" val="1"/>
              </a:ext>
            </a:extLst>
          </p:cNvPr>
          <p:cNvSpPr/>
          <p:nvPr/>
        </p:nvSpPr>
        <p:spPr>
          <a:xfrm>
            <a:off x="6645575" y="2353699"/>
            <a:ext cx="1039299" cy="3164424"/>
          </a:xfrm>
          <a:prstGeom prst="rect">
            <a:avLst/>
          </a:prstGeom>
          <a:solidFill>
            <a:srgbClr val="0100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dirty="0">
              <a:solidFill>
                <a:schemeClr val="bg1"/>
              </a:solidFill>
              <a:latin typeface="Consolas" panose="020B0609020204030204" pitchFamily="49" charset="0"/>
            </a:endParaRPr>
          </a:p>
        </p:txBody>
      </p:sp>
      <p:sp>
        <p:nvSpPr>
          <p:cNvPr id="29" name="Rectangle 28">
            <a:extLst>
              <a:ext uri="{FF2B5EF4-FFF2-40B4-BE49-F238E27FC236}">
                <a16:creationId xmlns:a16="http://schemas.microsoft.com/office/drawing/2014/main" id="{149E2056-EB2A-286E-1543-FEA795AAB268}"/>
              </a:ext>
            </a:extLst>
          </p:cNvPr>
          <p:cNvSpPr/>
          <p:nvPr/>
        </p:nvSpPr>
        <p:spPr>
          <a:xfrm>
            <a:off x="6639844" y="1980860"/>
            <a:ext cx="3793961" cy="3784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Spool</a:t>
            </a:r>
          </a:p>
        </p:txBody>
      </p:sp>
      <p:sp>
        <p:nvSpPr>
          <p:cNvPr id="31" name="Rectangle 30">
            <a:extLst>
              <a:ext uri="{FF2B5EF4-FFF2-40B4-BE49-F238E27FC236}">
                <a16:creationId xmlns:a16="http://schemas.microsoft.com/office/drawing/2014/main" id="{3A7C50D0-6AD1-6D5B-8114-C47CE898FEDF}"/>
              </a:ext>
            </a:extLst>
          </p:cNvPr>
          <p:cNvSpPr/>
          <p:nvPr/>
        </p:nvSpPr>
        <p:spPr>
          <a:xfrm>
            <a:off x="7690605" y="2539037"/>
            <a:ext cx="2743200" cy="330486"/>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59" name="Rectangle 58">
            <a:extLst>
              <a:ext uri="{FF2B5EF4-FFF2-40B4-BE49-F238E27FC236}">
                <a16:creationId xmlns:a16="http://schemas.microsoft.com/office/drawing/2014/main" id="{0689A8C3-41CF-BACD-D923-DC31E3CF5828}"/>
              </a:ext>
            </a:extLst>
          </p:cNvPr>
          <p:cNvSpPr/>
          <p:nvPr/>
        </p:nvSpPr>
        <p:spPr>
          <a:xfrm>
            <a:off x="7690605" y="2876413"/>
            <a:ext cx="2743200" cy="330486"/>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32" name="Rectangle 31">
            <a:extLst>
              <a:ext uri="{FF2B5EF4-FFF2-40B4-BE49-F238E27FC236}">
                <a16:creationId xmlns:a16="http://schemas.microsoft.com/office/drawing/2014/main" id="{61DEA5FC-6829-CE3F-144F-558732B8A4A8}"/>
              </a:ext>
            </a:extLst>
          </p:cNvPr>
          <p:cNvSpPr/>
          <p:nvPr/>
        </p:nvSpPr>
        <p:spPr>
          <a:xfrm>
            <a:off x="7690605" y="2876413"/>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't'</a:t>
            </a:r>
          </a:p>
        </p:txBody>
      </p:sp>
      <p:sp>
        <p:nvSpPr>
          <p:cNvPr id="33" name="Rectangle 32">
            <a:extLst>
              <a:ext uri="{FF2B5EF4-FFF2-40B4-BE49-F238E27FC236}">
                <a16:creationId xmlns:a16="http://schemas.microsoft.com/office/drawing/2014/main" id="{3792D125-AC36-EF4D-AAD4-D9B8435C4CA6}"/>
              </a:ext>
            </a:extLst>
          </p:cNvPr>
          <p:cNvSpPr/>
          <p:nvPr/>
        </p:nvSpPr>
        <p:spPr>
          <a:xfrm>
            <a:off x="7690605" y="3207557"/>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'a'</a:t>
            </a:r>
          </a:p>
        </p:txBody>
      </p:sp>
      <p:sp>
        <p:nvSpPr>
          <p:cNvPr id="35" name="Rectangle 34">
            <a:extLst>
              <a:ext uri="{FF2B5EF4-FFF2-40B4-BE49-F238E27FC236}">
                <a16:creationId xmlns:a16="http://schemas.microsoft.com/office/drawing/2014/main" id="{F9D98515-32AE-5B4A-95C1-FD93B9BA83D8}"/>
              </a:ext>
            </a:extLst>
          </p:cNvPr>
          <p:cNvSpPr/>
          <p:nvPr/>
        </p:nvSpPr>
        <p:spPr>
          <a:xfrm>
            <a:off x="7690605" y="3532400"/>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'c'</a:t>
            </a:r>
          </a:p>
        </p:txBody>
      </p:sp>
      <p:sp>
        <p:nvSpPr>
          <p:cNvPr id="36" name="Rectangle 35">
            <a:extLst>
              <a:ext uri="{FF2B5EF4-FFF2-40B4-BE49-F238E27FC236}">
                <a16:creationId xmlns:a16="http://schemas.microsoft.com/office/drawing/2014/main" id="{F058F652-7036-48D2-8444-76B5DBECA801}"/>
              </a:ext>
            </a:extLst>
          </p:cNvPr>
          <p:cNvSpPr/>
          <p:nvPr/>
        </p:nvSpPr>
        <p:spPr>
          <a:xfrm>
            <a:off x="7690605" y="3862886"/>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'n'</a:t>
            </a:r>
          </a:p>
        </p:txBody>
      </p:sp>
      <p:sp>
        <p:nvSpPr>
          <p:cNvPr id="41" name="Rectangle 40">
            <a:extLst>
              <a:ext uri="{FF2B5EF4-FFF2-40B4-BE49-F238E27FC236}">
                <a16:creationId xmlns:a16="http://schemas.microsoft.com/office/drawing/2014/main" id="{432A8FE2-1016-B8AF-0ED2-C872DC269F1A}"/>
              </a:ext>
            </a:extLst>
          </p:cNvPr>
          <p:cNvSpPr/>
          <p:nvPr/>
        </p:nvSpPr>
        <p:spPr>
          <a:xfrm>
            <a:off x="7690605" y="4187729"/>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'a'</a:t>
            </a:r>
          </a:p>
        </p:txBody>
      </p:sp>
      <p:sp>
        <p:nvSpPr>
          <p:cNvPr id="44" name="Rectangle 43">
            <a:extLst>
              <a:ext uri="{FF2B5EF4-FFF2-40B4-BE49-F238E27FC236}">
                <a16:creationId xmlns:a16="http://schemas.microsoft.com/office/drawing/2014/main" id="{07C37977-5AEC-88D9-CC29-6611C2B201EC}"/>
              </a:ext>
            </a:extLst>
          </p:cNvPr>
          <p:cNvSpPr/>
          <p:nvPr/>
        </p:nvSpPr>
        <p:spPr>
          <a:xfrm>
            <a:off x="7690605" y="2353699"/>
            <a:ext cx="2743200" cy="181626"/>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r>
              <a:rPr lang="en-US" dirty="0">
                <a:solidFill>
                  <a:schemeClr val="bg1"/>
                </a:solidFill>
                <a:latin typeface="Consolas" panose="020B0609020204030204" pitchFamily="49" charset="0"/>
              </a:rPr>
              <a:t>…</a:t>
            </a:r>
          </a:p>
        </p:txBody>
      </p:sp>
      <p:sp>
        <p:nvSpPr>
          <p:cNvPr id="47" name="Rectangle 46">
            <a:extLst>
              <a:ext uri="{FF2B5EF4-FFF2-40B4-BE49-F238E27FC236}">
                <a16:creationId xmlns:a16="http://schemas.microsoft.com/office/drawing/2014/main" id="{9E89E0F6-130C-667D-E143-4DD89FE7185F}"/>
              </a:ext>
            </a:extLst>
          </p:cNvPr>
          <p:cNvSpPr/>
          <p:nvPr/>
        </p:nvSpPr>
        <p:spPr>
          <a:xfrm>
            <a:off x="7690605" y="4518215"/>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'y'</a:t>
            </a:r>
          </a:p>
        </p:txBody>
      </p:sp>
      <p:sp>
        <p:nvSpPr>
          <p:cNvPr id="48" name="Rectangle 47">
            <a:extLst>
              <a:ext uri="{FF2B5EF4-FFF2-40B4-BE49-F238E27FC236}">
                <a16:creationId xmlns:a16="http://schemas.microsoft.com/office/drawing/2014/main" id="{4013D8E6-1029-68D1-2B4D-3EB8172CAA2B}"/>
              </a:ext>
            </a:extLst>
          </p:cNvPr>
          <p:cNvSpPr/>
          <p:nvPr/>
        </p:nvSpPr>
        <p:spPr>
          <a:xfrm>
            <a:off x="7690605" y="4852402"/>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'n'</a:t>
            </a:r>
          </a:p>
        </p:txBody>
      </p:sp>
      <p:sp>
        <p:nvSpPr>
          <p:cNvPr id="49" name="Rectangle 48">
            <a:extLst>
              <a:ext uri="{FF2B5EF4-FFF2-40B4-BE49-F238E27FC236}">
                <a16:creationId xmlns:a16="http://schemas.microsoft.com/office/drawing/2014/main" id="{5837021F-C534-EC12-7A76-2A44006BF39D}"/>
              </a:ext>
            </a:extLst>
          </p:cNvPr>
          <p:cNvSpPr/>
          <p:nvPr/>
        </p:nvSpPr>
        <p:spPr>
          <a:xfrm>
            <a:off x="7690605" y="5187637"/>
            <a:ext cx="2743200" cy="330486"/>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50" name="Rectangle 49">
            <a:extLst>
              <a:ext uri="{FF2B5EF4-FFF2-40B4-BE49-F238E27FC236}">
                <a16:creationId xmlns:a16="http://schemas.microsoft.com/office/drawing/2014/main" id="{8887835D-C60A-263D-AC34-863ECFA46ACF}"/>
              </a:ext>
            </a:extLst>
          </p:cNvPr>
          <p:cNvSpPr/>
          <p:nvPr/>
        </p:nvSpPr>
        <p:spPr>
          <a:xfrm>
            <a:off x="6785165" y="2539037"/>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10</a:t>
            </a:r>
          </a:p>
        </p:txBody>
      </p:sp>
      <p:sp>
        <p:nvSpPr>
          <p:cNvPr id="52" name="Rectangle 51">
            <a:extLst>
              <a:ext uri="{FF2B5EF4-FFF2-40B4-BE49-F238E27FC236}">
                <a16:creationId xmlns:a16="http://schemas.microsoft.com/office/drawing/2014/main" id="{C73B6A2B-AA6C-595D-13CF-0D3F81BD65FE}"/>
              </a:ext>
            </a:extLst>
          </p:cNvPr>
          <p:cNvSpPr/>
          <p:nvPr/>
        </p:nvSpPr>
        <p:spPr>
          <a:xfrm>
            <a:off x="6785165" y="2876413"/>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09</a:t>
            </a:r>
          </a:p>
        </p:txBody>
      </p:sp>
      <p:sp>
        <p:nvSpPr>
          <p:cNvPr id="53" name="Rectangle 52">
            <a:extLst>
              <a:ext uri="{FF2B5EF4-FFF2-40B4-BE49-F238E27FC236}">
                <a16:creationId xmlns:a16="http://schemas.microsoft.com/office/drawing/2014/main" id="{8DE24CD3-7E5E-6456-B300-2F724B7BCB36}"/>
              </a:ext>
            </a:extLst>
          </p:cNvPr>
          <p:cNvSpPr/>
          <p:nvPr/>
        </p:nvSpPr>
        <p:spPr>
          <a:xfrm>
            <a:off x="6785165" y="3207557"/>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08</a:t>
            </a:r>
          </a:p>
        </p:txBody>
      </p:sp>
      <p:sp>
        <p:nvSpPr>
          <p:cNvPr id="54" name="Rectangle 53">
            <a:extLst>
              <a:ext uri="{FF2B5EF4-FFF2-40B4-BE49-F238E27FC236}">
                <a16:creationId xmlns:a16="http://schemas.microsoft.com/office/drawing/2014/main" id="{2C317737-76B3-A7E6-599D-C706D6CCFF17}"/>
              </a:ext>
            </a:extLst>
          </p:cNvPr>
          <p:cNvSpPr/>
          <p:nvPr/>
        </p:nvSpPr>
        <p:spPr>
          <a:xfrm>
            <a:off x="6785165" y="3532400"/>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07</a:t>
            </a:r>
          </a:p>
        </p:txBody>
      </p:sp>
      <p:sp>
        <p:nvSpPr>
          <p:cNvPr id="55" name="Rectangle 54">
            <a:extLst>
              <a:ext uri="{FF2B5EF4-FFF2-40B4-BE49-F238E27FC236}">
                <a16:creationId xmlns:a16="http://schemas.microsoft.com/office/drawing/2014/main" id="{973A2699-3EEC-BF6A-180D-763C7AD20B90}"/>
              </a:ext>
            </a:extLst>
          </p:cNvPr>
          <p:cNvSpPr/>
          <p:nvPr/>
        </p:nvSpPr>
        <p:spPr>
          <a:xfrm>
            <a:off x="6785165" y="3862886"/>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06</a:t>
            </a:r>
          </a:p>
        </p:txBody>
      </p:sp>
      <p:sp>
        <p:nvSpPr>
          <p:cNvPr id="60" name="Rectangle 59">
            <a:extLst>
              <a:ext uri="{FF2B5EF4-FFF2-40B4-BE49-F238E27FC236}">
                <a16:creationId xmlns:a16="http://schemas.microsoft.com/office/drawing/2014/main" id="{A9ED720F-0F4E-757A-D33C-6E64AC277130}"/>
              </a:ext>
            </a:extLst>
          </p:cNvPr>
          <p:cNvSpPr/>
          <p:nvPr/>
        </p:nvSpPr>
        <p:spPr>
          <a:xfrm>
            <a:off x="6785165" y="4187729"/>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05</a:t>
            </a:r>
          </a:p>
        </p:txBody>
      </p:sp>
      <p:sp>
        <p:nvSpPr>
          <p:cNvPr id="61" name="Rectangle 60">
            <a:extLst>
              <a:ext uri="{FF2B5EF4-FFF2-40B4-BE49-F238E27FC236}">
                <a16:creationId xmlns:a16="http://schemas.microsoft.com/office/drawing/2014/main" id="{312BCEB6-B360-DAD0-BBD0-7D1572BE5880}"/>
              </a:ext>
            </a:extLst>
          </p:cNvPr>
          <p:cNvSpPr/>
          <p:nvPr/>
        </p:nvSpPr>
        <p:spPr>
          <a:xfrm>
            <a:off x="6785165" y="4518215"/>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04</a:t>
            </a:r>
          </a:p>
        </p:txBody>
      </p:sp>
      <p:sp>
        <p:nvSpPr>
          <p:cNvPr id="62" name="Rectangle 61">
            <a:extLst>
              <a:ext uri="{FF2B5EF4-FFF2-40B4-BE49-F238E27FC236}">
                <a16:creationId xmlns:a16="http://schemas.microsoft.com/office/drawing/2014/main" id="{1D422A3F-1784-1319-BEB0-42C560F99E70}"/>
              </a:ext>
            </a:extLst>
          </p:cNvPr>
          <p:cNvSpPr/>
          <p:nvPr/>
        </p:nvSpPr>
        <p:spPr>
          <a:xfrm>
            <a:off x="6785165" y="4852402"/>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03</a:t>
            </a:r>
          </a:p>
        </p:txBody>
      </p:sp>
      <p:sp>
        <p:nvSpPr>
          <p:cNvPr id="63" name="Rectangle 62">
            <a:extLst>
              <a:ext uri="{FF2B5EF4-FFF2-40B4-BE49-F238E27FC236}">
                <a16:creationId xmlns:a16="http://schemas.microsoft.com/office/drawing/2014/main" id="{1FB21C5E-BE4C-D752-49C3-FC16A4B2B0E7}"/>
              </a:ext>
            </a:extLst>
          </p:cNvPr>
          <p:cNvSpPr/>
          <p:nvPr/>
        </p:nvSpPr>
        <p:spPr>
          <a:xfrm>
            <a:off x="609599" y="1980860"/>
            <a:ext cx="3962401" cy="1663055"/>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dirty="0">
                <a:solidFill>
                  <a:schemeClr val="bg1"/>
                </a:solidFill>
                <a:latin typeface="Consolas" panose="020B0609020204030204" pitchFamily="49" charset="0"/>
              </a:rPr>
              <a:t>void producer(char data)</a:t>
            </a:r>
          </a:p>
          <a:p>
            <a:pPr marL="0" indent="0" defTabSz="457200">
              <a:lnSpc>
                <a:spcPct val="100000"/>
              </a:lnSpc>
              <a:spcBef>
                <a:spcPts val="0"/>
              </a:spcBef>
              <a:buNone/>
            </a:pPr>
            <a:r>
              <a:rPr lang="en-US" dirty="0">
                <a:solidFill>
                  <a:schemeClr val="bg1"/>
                </a:solidFill>
                <a:latin typeface="Consolas" panose="020B0609020204030204" pitchFamily="49" charset="0"/>
              </a:rPr>
              <a:t>{</a:t>
            </a:r>
          </a:p>
          <a:p>
            <a:pPr marL="0" indent="0" defTabSz="457200">
              <a:lnSpc>
                <a:spcPct val="100000"/>
              </a:lnSpc>
              <a:spcBef>
                <a:spcPts val="0"/>
              </a:spcBef>
              <a:buNone/>
            </a:pPr>
            <a:r>
              <a:rPr lang="en-US" dirty="0">
                <a:solidFill>
                  <a:schemeClr val="bg1"/>
                </a:solidFill>
                <a:latin typeface="Consolas" panose="020B0609020204030204" pitchFamily="49" charset="0"/>
              </a:rPr>
              <a:t>	spool[in] = data;</a:t>
            </a:r>
          </a:p>
          <a:p>
            <a:pPr marL="0" indent="0" defTabSz="457200">
              <a:lnSpc>
                <a:spcPct val="100000"/>
              </a:lnSpc>
              <a:spcBef>
                <a:spcPts val="0"/>
              </a:spcBef>
              <a:buNone/>
            </a:pPr>
            <a:r>
              <a:rPr lang="en-US" dirty="0">
                <a:solidFill>
                  <a:schemeClr val="bg1"/>
                </a:solidFill>
                <a:latin typeface="Consolas" panose="020B0609020204030204" pitchFamily="49" charset="0"/>
              </a:rPr>
              <a:t>	in++;</a:t>
            </a:r>
          </a:p>
          <a:p>
            <a:pPr marL="0" indent="0" defTabSz="457200">
              <a:lnSpc>
                <a:spcPct val="100000"/>
              </a:lnSpc>
              <a:spcBef>
                <a:spcPts val="0"/>
              </a:spcBef>
              <a:buNone/>
            </a:pPr>
            <a:r>
              <a:rPr lang="en-US" dirty="0">
                <a:solidFill>
                  <a:schemeClr val="bg1"/>
                </a:solidFill>
                <a:latin typeface="Consolas" panose="020B0609020204030204" pitchFamily="49" charset="0"/>
              </a:rPr>
              <a:t>}</a:t>
            </a:r>
          </a:p>
        </p:txBody>
      </p:sp>
      <p:sp>
        <p:nvSpPr>
          <p:cNvPr id="64" name="Rectangle 63">
            <a:extLst>
              <a:ext uri="{FF2B5EF4-FFF2-40B4-BE49-F238E27FC236}">
                <a16:creationId xmlns:a16="http://schemas.microsoft.com/office/drawing/2014/main" id="{341FF0D2-941C-0AE2-4600-CAD7A6DAB919}"/>
              </a:ext>
            </a:extLst>
          </p:cNvPr>
          <p:cNvSpPr/>
          <p:nvPr/>
        </p:nvSpPr>
        <p:spPr>
          <a:xfrm>
            <a:off x="609599" y="3855069"/>
            <a:ext cx="3962401" cy="1663054"/>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dirty="0">
                <a:solidFill>
                  <a:schemeClr val="bg1"/>
                </a:solidFill>
                <a:latin typeface="Consolas" panose="020B0609020204030204" pitchFamily="49" charset="0"/>
              </a:rPr>
              <a:t>void consume()</a:t>
            </a:r>
          </a:p>
          <a:p>
            <a:pPr marL="0" indent="0" defTabSz="457200">
              <a:lnSpc>
                <a:spcPct val="100000"/>
              </a:lnSpc>
              <a:spcBef>
                <a:spcPts val="0"/>
              </a:spcBef>
              <a:buNone/>
            </a:pPr>
            <a:r>
              <a:rPr lang="en-US" dirty="0">
                <a:solidFill>
                  <a:schemeClr val="bg1"/>
                </a:solidFill>
                <a:latin typeface="Consolas" panose="020B0609020204030204" pitchFamily="49" charset="0"/>
              </a:rPr>
              <a:t>{</a:t>
            </a:r>
          </a:p>
          <a:p>
            <a:pPr marL="0" indent="0" defTabSz="457200">
              <a:lnSpc>
                <a:spcPct val="100000"/>
              </a:lnSpc>
              <a:spcBef>
                <a:spcPts val="0"/>
              </a:spcBef>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send_to_dev</a:t>
            </a:r>
            <a:r>
              <a:rPr lang="en-US" dirty="0">
                <a:solidFill>
                  <a:schemeClr val="bg1"/>
                </a:solidFill>
                <a:latin typeface="Consolas" panose="020B0609020204030204" pitchFamily="49" charset="0"/>
              </a:rPr>
              <a:t>(spool[out]);</a:t>
            </a:r>
          </a:p>
          <a:p>
            <a:pPr marL="0" indent="0" defTabSz="457200">
              <a:lnSpc>
                <a:spcPct val="100000"/>
              </a:lnSpc>
              <a:spcBef>
                <a:spcPts val="0"/>
              </a:spcBef>
              <a:buNone/>
            </a:pPr>
            <a:r>
              <a:rPr lang="en-US" dirty="0">
                <a:solidFill>
                  <a:schemeClr val="bg1"/>
                </a:solidFill>
                <a:latin typeface="Consolas" panose="020B0609020204030204" pitchFamily="49" charset="0"/>
              </a:rPr>
              <a:t>	out++;</a:t>
            </a:r>
          </a:p>
          <a:p>
            <a:pPr marL="0" indent="0" defTabSz="457200">
              <a:lnSpc>
                <a:spcPct val="100000"/>
              </a:lnSpc>
              <a:spcBef>
                <a:spcPts val="0"/>
              </a:spcBef>
              <a:buNone/>
            </a:pPr>
            <a:r>
              <a:rPr lang="en-US" dirty="0">
                <a:solidFill>
                  <a:schemeClr val="bg1"/>
                </a:solidFill>
                <a:latin typeface="Consolas" panose="020B0609020204030204" pitchFamily="49" charset="0"/>
              </a:rPr>
              <a:t>}</a:t>
            </a:r>
          </a:p>
        </p:txBody>
      </p:sp>
      <p:sp>
        <p:nvSpPr>
          <p:cNvPr id="65" name="Rectangle 64">
            <a:extLst>
              <a:ext uri="{FF2B5EF4-FFF2-40B4-BE49-F238E27FC236}">
                <a16:creationId xmlns:a16="http://schemas.microsoft.com/office/drawing/2014/main" id="{D3281EEE-58B6-58FB-193A-4C1021D7F824}"/>
              </a:ext>
            </a:extLst>
          </p:cNvPr>
          <p:cNvSpPr/>
          <p:nvPr/>
        </p:nvSpPr>
        <p:spPr>
          <a:xfrm>
            <a:off x="609599" y="5729277"/>
            <a:ext cx="10972801" cy="633558"/>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2000" b="1" dirty="0" err="1">
                <a:solidFill>
                  <a:schemeClr val="bg1"/>
                </a:solidFill>
                <a:latin typeface="Consolas" panose="020B0609020204030204" pitchFamily="49" charset="0"/>
              </a:rPr>
              <a:t>nya</a:t>
            </a:r>
            <a:r>
              <a:rPr lang="en-US" sz="2000" b="1" dirty="0">
                <a:solidFill>
                  <a:schemeClr val="bg1"/>
                </a:solidFill>
                <a:latin typeface="Consolas" panose="020B0609020204030204" pitchFamily="49" charset="0"/>
              </a:rPr>
              <a:t>_</a:t>
            </a:r>
          </a:p>
        </p:txBody>
      </p:sp>
      <p:grpSp>
        <p:nvGrpSpPr>
          <p:cNvPr id="10" name="Group 9" descr="out">
            <a:extLst>
              <a:ext uri="{FF2B5EF4-FFF2-40B4-BE49-F238E27FC236}">
                <a16:creationId xmlns:a16="http://schemas.microsoft.com/office/drawing/2014/main" id="{76386C12-F09D-2951-9224-89C3AB46DDF2}"/>
              </a:ext>
            </a:extLst>
          </p:cNvPr>
          <p:cNvGrpSpPr/>
          <p:nvPr/>
        </p:nvGrpSpPr>
        <p:grpSpPr>
          <a:xfrm>
            <a:off x="10518760" y="3847613"/>
            <a:ext cx="1063640" cy="361032"/>
            <a:chOff x="10989621" y="5688275"/>
            <a:chExt cx="1063640" cy="361032"/>
          </a:xfrm>
        </p:grpSpPr>
        <p:sp>
          <p:nvSpPr>
            <p:cNvPr id="39" name="Rectangle 38">
              <a:extLst>
                <a:ext uri="{FF2B5EF4-FFF2-40B4-BE49-F238E27FC236}">
                  <a16:creationId xmlns:a16="http://schemas.microsoft.com/office/drawing/2014/main" id="{1A8B7D3C-F69D-4C9F-AB3C-A7D04967A553}"/>
                </a:ext>
              </a:extLst>
            </p:cNvPr>
            <p:cNvSpPr/>
            <p:nvPr/>
          </p:nvSpPr>
          <p:spPr>
            <a:xfrm>
              <a:off x="11263941" y="5688275"/>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out</a:t>
              </a:r>
            </a:p>
          </p:txBody>
        </p:sp>
        <p:cxnSp>
          <p:nvCxnSpPr>
            <p:cNvPr id="40" name="Straight Arrow Connector 39">
              <a:extLst>
                <a:ext uri="{FF2B5EF4-FFF2-40B4-BE49-F238E27FC236}">
                  <a16:creationId xmlns:a16="http://schemas.microsoft.com/office/drawing/2014/main" id="{6AD9B90C-3E3F-218D-AB4D-6A1B93F0825B}"/>
                </a:ext>
                <a:ext uri="{C183D7F6-B498-43B3-948B-1728B52AA6E4}">
                  <adec:decorative xmlns:adec="http://schemas.microsoft.com/office/drawing/2017/decorative" val="1"/>
                </a:ext>
              </a:extLst>
            </p:cNvPr>
            <p:cNvCxnSpPr>
              <a:cxnSpLocks/>
            </p:cNvCxnSpPr>
            <p:nvPr/>
          </p:nvCxnSpPr>
          <p:spPr>
            <a:xfrm flipH="1">
              <a:off x="10989621" y="5868791"/>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9C44CBF4-6FC7-E9D2-04EE-04D88268BF68}"/>
              </a:ext>
            </a:extLst>
          </p:cNvPr>
          <p:cNvSpPr txBox="1"/>
          <p:nvPr/>
        </p:nvSpPr>
        <p:spPr>
          <a:xfrm>
            <a:off x="11636389" y="3843463"/>
            <a:ext cx="311304" cy="369332"/>
          </a:xfrm>
          <a:prstGeom prst="rect">
            <a:avLst/>
          </a:prstGeom>
          <a:noFill/>
        </p:spPr>
        <p:txBody>
          <a:bodyPr wrap="none" rtlCol="0">
            <a:spAutoFit/>
          </a:bodyPr>
          <a:lstStyle/>
          <a:p>
            <a:r>
              <a:rPr lang="en-US" b="1" dirty="0">
                <a:latin typeface="Consolas" panose="020B0609020204030204" pitchFamily="49" charset="0"/>
              </a:rPr>
              <a:t>6</a:t>
            </a:r>
          </a:p>
        </p:txBody>
      </p:sp>
      <p:sp>
        <p:nvSpPr>
          <p:cNvPr id="43" name="Rectangle: Rounded Corners 42">
            <a:extLst>
              <a:ext uri="{FF2B5EF4-FFF2-40B4-BE49-F238E27FC236}">
                <a16:creationId xmlns:a16="http://schemas.microsoft.com/office/drawing/2014/main" id="{10FF26B5-AD51-BDF6-2EE4-EDE717EAC66C}"/>
              </a:ext>
            </a:extLst>
          </p:cNvPr>
          <p:cNvSpPr/>
          <p:nvPr/>
        </p:nvSpPr>
        <p:spPr>
          <a:xfrm>
            <a:off x="5574191" y="2289039"/>
            <a:ext cx="789320" cy="361032"/>
          </a:xfrm>
          <a:prstGeom prst="round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P1</a:t>
            </a:r>
          </a:p>
        </p:txBody>
      </p:sp>
      <p:sp>
        <p:nvSpPr>
          <p:cNvPr id="45" name="Rectangle: Rounded Corners 44">
            <a:extLst>
              <a:ext uri="{FF2B5EF4-FFF2-40B4-BE49-F238E27FC236}">
                <a16:creationId xmlns:a16="http://schemas.microsoft.com/office/drawing/2014/main" id="{B2F2DCB8-56B7-BF23-F9FF-76C9A0308CEB}"/>
              </a:ext>
            </a:extLst>
          </p:cNvPr>
          <p:cNvSpPr/>
          <p:nvPr/>
        </p:nvSpPr>
        <p:spPr>
          <a:xfrm>
            <a:off x="5574191" y="2945700"/>
            <a:ext cx="789320" cy="361032"/>
          </a:xfrm>
          <a:prstGeom prst="round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P2</a:t>
            </a:r>
          </a:p>
        </p:txBody>
      </p:sp>
      <p:sp>
        <p:nvSpPr>
          <p:cNvPr id="51" name="Rectangle: Rounded Corners 50">
            <a:extLst>
              <a:ext uri="{FF2B5EF4-FFF2-40B4-BE49-F238E27FC236}">
                <a16:creationId xmlns:a16="http://schemas.microsoft.com/office/drawing/2014/main" id="{FC851A96-6D40-C8A9-7142-D2BA0E5A8CA7}"/>
              </a:ext>
            </a:extLst>
          </p:cNvPr>
          <p:cNvSpPr/>
          <p:nvPr/>
        </p:nvSpPr>
        <p:spPr>
          <a:xfrm>
            <a:off x="5574191" y="4163247"/>
            <a:ext cx="789320" cy="361032"/>
          </a:xfrm>
          <a:prstGeom prst="round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C1</a:t>
            </a:r>
          </a:p>
        </p:txBody>
      </p:sp>
      <p:sp>
        <p:nvSpPr>
          <p:cNvPr id="56" name="Rectangle: Rounded Corners 55">
            <a:extLst>
              <a:ext uri="{FF2B5EF4-FFF2-40B4-BE49-F238E27FC236}">
                <a16:creationId xmlns:a16="http://schemas.microsoft.com/office/drawing/2014/main" id="{95962FF6-434D-4F3A-E646-98F90E6CA1CE}"/>
              </a:ext>
            </a:extLst>
          </p:cNvPr>
          <p:cNvSpPr/>
          <p:nvPr/>
        </p:nvSpPr>
        <p:spPr>
          <a:xfrm>
            <a:off x="5574191" y="4778008"/>
            <a:ext cx="789320" cy="361032"/>
          </a:xfrm>
          <a:prstGeom prst="round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C2</a:t>
            </a:r>
          </a:p>
        </p:txBody>
      </p:sp>
      <p:sp>
        <p:nvSpPr>
          <p:cNvPr id="15" name="Rectangle 14">
            <a:extLst>
              <a:ext uri="{FF2B5EF4-FFF2-40B4-BE49-F238E27FC236}">
                <a16:creationId xmlns:a16="http://schemas.microsoft.com/office/drawing/2014/main" id="{D54A32C7-7F1D-77CA-15DC-1139C0105B25}"/>
              </a:ext>
              <a:ext uri="{C183D7F6-B498-43B3-948B-1728B52AA6E4}">
                <adec:decorative xmlns:adec="http://schemas.microsoft.com/office/drawing/2017/decorative" val="1"/>
              </a:ext>
            </a:extLst>
          </p:cNvPr>
          <p:cNvSpPr/>
          <p:nvPr/>
        </p:nvSpPr>
        <p:spPr>
          <a:xfrm>
            <a:off x="2679700" y="2650071"/>
            <a:ext cx="736600"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D0932271-935E-89CA-26FD-CD99D385D3D0}"/>
              </a:ext>
              <a:ext uri="{C183D7F6-B498-43B3-948B-1728B52AA6E4}">
                <adec:decorative xmlns:adec="http://schemas.microsoft.com/office/drawing/2017/decorative" val="1"/>
              </a:ext>
            </a:extLst>
          </p:cNvPr>
          <p:cNvSpPr/>
          <p:nvPr/>
        </p:nvSpPr>
        <p:spPr>
          <a:xfrm>
            <a:off x="1192009" y="2959491"/>
            <a:ext cx="736600"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101DB614-D2A0-B4C6-0E28-1F7A86BEBE4F}"/>
              </a:ext>
            </a:extLst>
          </p:cNvPr>
          <p:cNvSpPr/>
          <p:nvPr/>
        </p:nvSpPr>
        <p:spPr>
          <a:xfrm>
            <a:off x="7690605" y="2876413"/>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a:t>
            </a:r>
          </a:p>
        </p:txBody>
      </p:sp>
      <p:grpSp>
        <p:nvGrpSpPr>
          <p:cNvPr id="78" name="Group 77" descr="in">
            <a:extLst>
              <a:ext uri="{FF2B5EF4-FFF2-40B4-BE49-F238E27FC236}">
                <a16:creationId xmlns:a16="http://schemas.microsoft.com/office/drawing/2014/main" id="{3AC866D8-FF13-F9A8-659A-5238FE391B56}"/>
              </a:ext>
            </a:extLst>
          </p:cNvPr>
          <p:cNvGrpSpPr/>
          <p:nvPr/>
        </p:nvGrpSpPr>
        <p:grpSpPr>
          <a:xfrm>
            <a:off x="10518760" y="2180901"/>
            <a:ext cx="1063640" cy="361032"/>
            <a:chOff x="10518760" y="2861140"/>
            <a:chExt cx="1063640" cy="361032"/>
          </a:xfrm>
        </p:grpSpPr>
        <p:sp>
          <p:nvSpPr>
            <p:cNvPr id="79" name="Rectangle 78">
              <a:extLst>
                <a:ext uri="{FF2B5EF4-FFF2-40B4-BE49-F238E27FC236}">
                  <a16:creationId xmlns:a16="http://schemas.microsoft.com/office/drawing/2014/main" id="{F85A8064-B998-E2DB-3297-6174DD091EDA}"/>
                </a:ext>
              </a:extLst>
            </p:cNvPr>
            <p:cNvSpPr/>
            <p:nvPr/>
          </p:nvSpPr>
          <p:spPr>
            <a:xfrm>
              <a:off x="10793080" y="2861140"/>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in</a:t>
              </a:r>
            </a:p>
          </p:txBody>
        </p:sp>
        <p:cxnSp>
          <p:nvCxnSpPr>
            <p:cNvPr id="80" name="Straight Arrow Connector 79">
              <a:extLst>
                <a:ext uri="{FF2B5EF4-FFF2-40B4-BE49-F238E27FC236}">
                  <a16:creationId xmlns:a16="http://schemas.microsoft.com/office/drawing/2014/main" id="{8F1EDD23-8F0E-62BE-C7E8-AFCFA4760939}"/>
                </a:ext>
                <a:ext uri="{C183D7F6-B498-43B3-948B-1728B52AA6E4}">
                  <adec:decorative xmlns:adec="http://schemas.microsoft.com/office/drawing/2017/decorative" val="1"/>
                </a:ext>
              </a:extLst>
            </p:cNvPr>
            <p:cNvCxnSpPr>
              <a:cxnSpLocks/>
            </p:cNvCxnSpPr>
            <p:nvPr/>
          </p:nvCxnSpPr>
          <p:spPr>
            <a:xfrm flipH="1">
              <a:off x="10518760" y="3041656"/>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51A84DC5-E422-3FB8-6C82-8627FC5D2482}"/>
              </a:ext>
            </a:extLst>
          </p:cNvPr>
          <p:cNvSpPr txBox="1"/>
          <p:nvPr/>
        </p:nvSpPr>
        <p:spPr>
          <a:xfrm>
            <a:off x="11636389" y="2176751"/>
            <a:ext cx="437940" cy="369332"/>
          </a:xfrm>
          <a:prstGeom prst="rect">
            <a:avLst/>
          </a:prstGeom>
          <a:noFill/>
        </p:spPr>
        <p:txBody>
          <a:bodyPr wrap="none" rtlCol="0">
            <a:spAutoFit/>
          </a:bodyPr>
          <a:lstStyle/>
          <a:p>
            <a:r>
              <a:rPr lang="en-US" b="1" dirty="0">
                <a:latin typeface="Consolas" panose="020B0609020204030204" pitchFamily="49" charset="0"/>
              </a:rPr>
              <a:t>11</a:t>
            </a:r>
          </a:p>
        </p:txBody>
      </p:sp>
      <p:sp>
        <p:nvSpPr>
          <p:cNvPr id="57" name="Rectangle 56">
            <a:extLst>
              <a:ext uri="{FF2B5EF4-FFF2-40B4-BE49-F238E27FC236}">
                <a16:creationId xmlns:a16="http://schemas.microsoft.com/office/drawing/2014/main" id="{666F00C0-54B6-EFC6-8B4B-BAE39BC5DB0F}"/>
              </a:ext>
              <a:ext uri="{C183D7F6-B498-43B3-948B-1728B52AA6E4}">
                <adec:decorative xmlns:adec="http://schemas.microsoft.com/office/drawing/2017/decorative" val="1"/>
              </a:ext>
            </a:extLst>
          </p:cNvPr>
          <p:cNvSpPr/>
          <p:nvPr/>
        </p:nvSpPr>
        <p:spPr>
          <a:xfrm>
            <a:off x="1192008" y="4801388"/>
            <a:ext cx="827291"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Connector: Elbow 57">
            <a:extLst>
              <a:ext uri="{FF2B5EF4-FFF2-40B4-BE49-F238E27FC236}">
                <a16:creationId xmlns:a16="http://schemas.microsoft.com/office/drawing/2014/main" id="{BA44FA69-5149-62C8-4C04-1D396695A26F}"/>
              </a:ext>
              <a:ext uri="{C183D7F6-B498-43B3-948B-1728B52AA6E4}">
                <adec:decorative xmlns:adec="http://schemas.microsoft.com/office/drawing/2017/decorative" val="1"/>
              </a:ext>
            </a:extLst>
          </p:cNvPr>
          <p:cNvCxnSpPr>
            <a:cxnSpLocks/>
            <a:stCxn id="51" idx="1"/>
            <a:endCxn id="71" idx="3"/>
          </p:cNvCxnSpPr>
          <p:nvPr/>
        </p:nvCxnSpPr>
        <p:spPr>
          <a:xfrm rot="10800000" flipV="1">
            <a:off x="4336883" y="4343763"/>
            <a:ext cx="1237308" cy="350450"/>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B14210F-6E10-0125-ADDC-F34346EFFC15}"/>
              </a:ext>
              <a:ext uri="{C183D7F6-B498-43B3-948B-1728B52AA6E4}">
                <adec:decorative xmlns:adec="http://schemas.microsoft.com/office/drawing/2017/decorative" val="1"/>
              </a:ext>
            </a:extLst>
          </p:cNvPr>
          <p:cNvCxnSpPr>
            <a:cxnSpLocks/>
            <a:stCxn id="51" idx="1"/>
            <a:endCxn id="57" idx="3"/>
          </p:cNvCxnSpPr>
          <p:nvPr/>
        </p:nvCxnSpPr>
        <p:spPr>
          <a:xfrm rot="10800000" flipV="1">
            <a:off x="2019299" y="4343763"/>
            <a:ext cx="3554892" cy="618804"/>
          </a:xfrm>
          <a:prstGeom prst="bentConnector3">
            <a:avLst>
              <a:gd name="adj1" fmla="val 36067"/>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70F333C0-7F3F-FEA1-9CE8-70361E6FDB1F}"/>
              </a:ext>
              <a:ext uri="{C183D7F6-B498-43B3-948B-1728B52AA6E4}">
                <adec:decorative xmlns:adec="http://schemas.microsoft.com/office/drawing/2017/decorative" val="1"/>
              </a:ext>
            </a:extLst>
          </p:cNvPr>
          <p:cNvSpPr/>
          <p:nvPr/>
        </p:nvSpPr>
        <p:spPr>
          <a:xfrm>
            <a:off x="3600283" y="4533034"/>
            <a:ext cx="736600"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DAF29DB8-6806-4F9E-7605-B07EB14B138F}"/>
              </a:ext>
            </a:extLst>
          </p:cNvPr>
          <p:cNvSpPr/>
          <p:nvPr/>
        </p:nvSpPr>
        <p:spPr>
          <a:xfrm>
            <a:off x="609599" y="5729277"/>
            <a:ext cx="10972801" cy="633558"/>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2000" b="1" dirty="0" err="1">
                <a:solidFill>
                  <a:schemeClr val="bg1"/>
                </a:solidFill>
                <a:latin typeface="Consolas" panose="020B0609020204030204" pitchFamily="49" charset="0"/>
              </a:rPr>
              <a:t>nyan</a:t>
            </a:r>
            <a:r>
              <a:rPr lang="en-US" sz="2000" b="1" dirty="0">
                <a:solidFill>
                  <a:schemeClr val="bg1"/>
                </a:solidFill>
                <a:latin typeface="Consolas" panose="020B0609020204030204" pitchFamily="49" charset="0"/>
              </a:rPr>
              <a:t>_</a:t>
            </a:r>
          </a:p>
        </p:txBody>
      </p:sp>
      <p:cxnSp>
        <p:nvCxnSpPr>
          <p:cNvPr id="83" name="Connector: Elbow 82">
            <a:extLst>
              <a:ext uri="{FF2B5EF4-FFF2-40B4-BE49-F238E27FC236}">
                <a16:creationId xmlns:a16="http://schemas.microsoft.com/office/drawing/2014/main" id="{5964B2AB-958B-C197-04FF-0ED17C3740E8}"/>
              </a:ext>
              <a:ext uri="{C183D7F6-B498-43B3-948B-1728B52AA6E4}">
                <adec:decorative xmlns:adec="http://schemas.microsoft.com/office/drawing/2017/decorative" val="1"/>
              </a:ext>
            </a:extLst>
          </p:cNvPr>
          <p:cNvCxnSpPr>
            <a:cxnSpLocks/>
            <a:stCxn id="56" idx="1"/>
            <a:endCxn id="71" idx="3"/>
          </p:cNvCxnSpPr>
          <p:nvPr/>
        </p:nvCxnSpPr>
        <p:spPr>
          <a:xfrm rot="10800000">
            <a:off x="4336883" y="4694214"/>
            <a:ext cx="1237308" cy="264311"/>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31C4BE5-6D2B-0EA9-9430-356EFDAD95E6}"/>
              </a:ext>
              <a:ext uri="{C183D7F6-B498-43B3-948B-1728B52AA6E4}">
                <adec:decorative xmlns:adec="http://schemas.microsoft.com/office/drawing/2017/decorative" val="1"/>
              </a:ext>
            </a:extLst>
          </p:cNvPr>
          <p:cNvCxnSpPr>
            <a:cxnSpLocks/>
            <a:stCxn id="56" idx="1"/>
            <a:endCxn id="57" idx="3"/>
          </p:cNvCxnSpPr>
          <p:nvPr/>
        </p:nvCxnSpPr>
        <p:spPr>
          <a:xfrm flipH="1">
            <a:off x="2019299" y="4958524"/>
            <a:ext cx="3554892" cy="404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D3F01F6-A34B-F1B6-E432-9097A817D82B}"/>
              </a:ext>
            </a:extLst>
          </p:cNvPr>
          <p:cNvSpPr/>
          <p:nvPr/>
        </p:nvSpPr>
        <p:spPr>
          <a:xfrm>
            <a:off x="609599" y="5729277"/>
            <a:ext cx="10972801" cy="633558"/>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2000" b="1" dirty="0" err="1">
                <a:solidFill>
                  <a:schemeClr val="bg1"/>
                </a:solidFill>
                <a:latin typeface="Consolas" panose="020B0609020204030204" pitchFamily="49" charset="0"/>
              </a:rPr>
              <a:t>nyann</a:t>
            </a:r>
            <a:r>
              <a:rPr lang="en-US" sz="2000" b="1" dirty="0">
                <a:solidFill>
                  <a:schemeClr val="bg1"/>
                </a:solidFill>
                <a:latin typeface="Consolas" panose="020B0609020204030204" pitchFamily="49" charset="0"/>
              </a:rPr>
              <a:t>_</a:t>
            </a:r>
          </a:p>
        </p:txBody>
      </p:sp>
      <p:grpSp>
        <p:nvGrpSpPr>
          <p:cNvPr id="86" name="Group 85" descr="out">
            <a:extLst>
              <a:ext uri="{FF2B5EF4-FFF2-40B4-BE49-F238E27FC236}">
                <a16:creationId xmlns:a16="http://schemas.microsoft.com/office/drawing/2014/main" id="{FDCA46E3-7B77-5D65-48EC-9E01FA8B37F0}"/>
              </a:ext>
            </a:extLst>
          </p:cNvPr>
          <p:cNvGrpSpPr/>
          <p:nvPr/>
        </p:nvGrpSpPr>
        <p:grpSpPr>
          <a:xfrm>
            <a:off x="10518760" y="3517127"/>
            <a:ext cx="1063640" cy="361032"/>
            <a:chOff x="10989621" y="5688275"/>
            <a:chExt cx="1063640" cy="361032"/>
          </a:xfrm>
        </p:grpSpPr>
        <p:sp>
          <p:nvSpPr>
            <p:cNvPr id="87" name="Rectangle 86">
              <a:extLst>
                <a:ext uri="{FF2B5EF4-FFF2-40B4-BE49-F238E27FC236}">
                  <a16:creationId xmlns:a16="http://schemas.microsoft.com/office/drawing/2014/main" id="{04EB3398-BFFD-601C-E42F-BDE6A114A704}"/>
                </a:ext>
              </a:extLst>
            </p:cNvPr>
            <p:cNvSpPr/>
            <p:nvPr/>
          </p:nvSpPr>
          <p:spPr>
            <a:xfrm>
              <a:off x="11263941" y="5688275"/>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out</a:t>
              </a:r>
            </a:p>
          </p:txBody>
        </p:sp>
        <p:cxnSp>
          <p:nvCxnSpPr>
            <p:cNvPr id="88" name="Straight Arrow Connector 87">
              <a:extLst>
                <a:ext uri="{FF2B5EF4-FFF2-40B4-BE49-F238E27FC236}">
                  <a16:creationId xmlns:a16="http://schemas.microsoft.com/office/drawing/2014/main" id="{F95F5799-E847-6DAF-3EDD-22EB6EA34B78}"/>
                </a:ext>
                <a:ext uri="{C183D7F6-B498-43B3-948B-1728B52AA6E4}">
                  <adec:decorative xmlns:adec="http://schemas.microsoft.com/office/drawing/2017/decorative" val="1"/>
                </a:ext>
              </a:extLst>
            </p:cNvPr>
            <p:cNvCxnSpPr>
              <a:cxnSpLocks/>
            </p:cNvCxnSpPr>
            <p:nvPr/>
          </p:nvCxnSpPr>
          <p:spPr>
            <a:xfrm flipH="1">
              <a:off x="10989621" y="5868791"/>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FC772FA0-25AC-0126-9397-4116E577BCFD}"/>
              </a:ext>
            </a:extLst>
          </p:cNvPr>
          <p:cNvSpPr txBox="1"/>
          <p:nvPr/>
        </p:nvSpPr>
        <p:spPr>
          <a:xfrm>
            <a:off x="11636389" y="3512977"/>
            <a:ext cx="311304" cy="369332"/>
          </a:xfrm>
          <a:prstGeom prst="rect">
            <a:avLst/>
          </a:prstGeom>
          <a:noFill/>
        </p:spPr>
        <p:txBody>
          <a:bodyPr wrap="none" rtlCol="0">
            <a:spAutoFit/>
          </a:bodyPr>
          <a:lstStyle/>
          <a:p>
            <a:r>
              <a:rPr lang="en-US" b="1" dirty="0">
                <a:latin typeface="Consolas" panose="020B0609020204030204" pitchFamily="49" charset="0"/>
              </a:rPr>
              <a:t>7</a:t>
            </a:r>
          </a:p>
        </p:txBody>
      </p:sp>
      <p:grpSp>
        <p:nvGrpSpPr>
          <p:cNvPr id="90" name="Group 89" descr="out">
            <a:extLst>
              <a:ext uri="{FF2B5EF4-FFF2-40B4-BE49-F238E27FC236}">
                <a16:creationId xmlns:a16="http://schemas.microsoft.com/office/drawing/2014/main" id="{CE442A83-6020-25B3-FCD8-F2DB8FA6A3A6}"/>
              </a:ext>
            </a:extLst>
          </p:cNvPr>
          <p:cNvGrpSpPr/>
          <p:nvPr/>
        </p:nvGrpSpPr>
        <p:grpSpPr>
          <a:xfrm>
            <a:off x="10518760" y="3192284"/>
            <a:ext cx="1063640" cy="361032"/>
            <a:chOff x="10989621" y="5688275"/>
            <a:chExt cx="1063640" cy="361032"/>
          </a:xfrm>
        </p:grpSpPr>
        <p:sp>
          <p:nvSpPr>
            <p:cNvPr id="91" name="Rectangle 90">
              <a:extLst>
                <a:ext uri="{FF2B5EF4-FFF2-40B4-BE49-F238E27FC236}">
                  <a16:creationId xmlns:a16="http://schemas.microsoft.com/office/drawing/2014/main" id="{2E6A1383-C96E-2783-B23F-BD61FACBFA0B}"/>
                </a:ext>
              </a:extLst>
            </p:cNvPr>
            <p:cNvSpPr/>
            <p:nvPr/>
          </p:nvSpPr>
          <p:spPr>
            <a:xfrm>
              <a:off x="11263941" y="5688275"/>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out</a:t>
              </a:r>
            </a:p>
          </p:txBody>
        </p:sp>
        <p:cxnSp>
          <p:nvCxnSpPr>
            <p:cNvPr id="92" name="Straight Arrow Connector 91">
              <a:extLst>
                <a:ext uri="{FF2B5EF4-FFF2-40B4-BE49-F238E27FC236}">
                  <a16:creationId xmlns:a16="http://schemas.microsoft.com/office/drawing/2014/main" id="{BB32CC81-A2D4-4F58-7F15-EB03507F804C}"/>
                </a:ext>
                <a:ext uri="{C183D7F6-B498-43B3-948B-1728B52AA6E4}">
                  <adec:decorative xmlns:adec="http://schemas.microsoft.com/office/drawing/2017/decorative" val="1"/>
                </a:ext>
              </a:extLst>
            </p:cNvPr>
            <p:cNvCxnSpPr>
              <a:cxnSpLocks/>
            </p:cNvCxnSpPr>
            <p:nvPr/>
          </p:nvCxnSpPr>
          <p:spPr>
            <a:xfrm flipH="1">
              <a:off x="10989621" y="5868791"/>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DB694D83-C6B0-C3D8-3098-187656F9A38B}"/>
              </a:ext>
            </a:extLst>
          </p:cNvPr>
          <p:cNvSpPr txBox="1"/>
          <p:nvPr/>
        </p:nvSpPr>
        <p:spPr>
          <a:xfrm>
            <a:off x="11636389" y="3188134"/>
            <a:ext cx="311304" cy="369332"/>
          </a:xfrm>
          <a:prstGeom prst="rect">
            <a:avLst/>
          </a:prstGeom>
          <a:noFill/>
        </p:spPr>
        <p:txBody>
          <a:bodyPr wrap="none" rtlCol="0">
            <a:spAutoFit/>
          </a:bodyPr>
          <a:lstStyle/>
          <a:p>
            <a:r>
              <a:rPr lang="en-US" b="1" dirty="0">
                <a:latin typeface="Consolas" panose="020B0609020204030204" pitchFamily="49" charset="0"/>
              </a:rPr>
              <a:t>8</a:t>
            </a:r>
          </a:p>
        </p:txBody>
      </p:sp>
    </p:spTree>
    <p:extLst>
      <p:ext uri="{BB962C8B-B14F-4D97-AF65-F5344CB8AC3E}">
        <p14:creationId xmlns:p14="http://schemas.microsoft.com/office/powerpoint/2010/main" val="54987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right)">
                                      <p:cBhvr>
                                        <p:cTn id="15" dur="750"/>
                                        <p:tgtEl>
                                          <p:spTgt spid="58"/>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childTnLst>
                                </p:cTn>
                              </p:par>
                            </p:childTnLst>
                          </p:cTn>
                        </p:par>
                        <p:par>
                          <p:cTn id="20" fill="hold">
                            <p:stCondLst>
                              <p:cond delay="1750"/>
                            </p:stCondLst>
                            <p:childTnLst>
                              <p:par>
                                <p:cTn id="21" presetID="10" presetClass="exit" presetSubtype="0" fill="hold" nodeType="afterEffect">
                                  <p:stCondLst>
                                    <p:cond delay="0"/>
                                  </p:stCondLst>
                                  <p:childTnLst>
                                    <p:animEffect transition="out" filter="fade">
                                      <p:cBhvr>
                                        <p:cTn id="22" dur="750"/>
                                        <p:tgtEl>
                                          <p:spTgt spid="58"/>
                                        </p:tgtEl>
                                      </p:cBhvr>
                                    </p:animEffect>
                                    <p:set>
                                      <p:cBhvr>
                                        <p:cTn id="23" dur="1" fill="hold">
                                          <p:stCondLst>
                                            <p:cond delay="749"/>
                                          </p:stCondLst>
                                        </p:cTn>
                                        <p:tgtEl>
                                          <p:spTgt spid="58"/>
                                        </p:tgtEl>
                                        <p:attrNameLst>
                                          <p:attrName>style.visibility</p:attrName>
                                        </p:attrNameLst>
                                      </p:cBhvr>
                                      <p:to>
                                        <p:strVal val="hidden"/>
                                      </p:to>
                                    </p:se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right)">
                                      <p:cBhvr>
                                        <p:cTn id="27" dur="75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1000" fill="hold"/>
                                        <p:tgtEl>
                                          <p:spTgt spid="69"/>
                                        </p:tgtEl>
                                        <p:attrNameLst>
                                          <p:attrName>stroke.color</p:attrName>
                                        </p:attrNameLst>
                                      </p:cBhvr>
                                      <p:to>
                                        <a:srgbClr val="A5A5A5"/>
                                      </p:to>
                                    </p:animClr>
                                    <p:set>
                                      <p:cBhvr>
                                        <p:cTn id="32" dur="1000" fill="hold"/>
                                        <p:tgtEl>
                                          <p:spTgt spid="69"/>
                                        </p:tgtEl>
                                        <p:attrNameLst>
                                          <p:attrName>stroke.on</p:attrName>
                                        </p:attrNameLst>
                                      </p:cBhvr>
                                      <p:to>
                                        <p:strVal val="true"/>
                                      </p:to>
                                    </p:set>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wipe(right)">
                                      <p:cBhvr>
                                        <p:cTn id="36" dur="1000"/>
                                        <p:tgtEl>
                                          <p:spTgt spid="83"/>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1000"/>
                                        <p:tgtEl>
                                          <p:spTgt spid="85"/>
                                        </p:tgtEl>
                                      </p:cBhvr>
                                    </p:animEffect>
                                  </p:childTnLst>
                                </p:cTn>
                              </p:par>
                            </p:childTnLst>
                          </p:cTn>
                        </p:par>
                        <p:par>
                          <p:cTn id="41" fill="hold">
                            <p:stCondLst>
                              <p:cond delay="3000"/>
                            </p:stCondLst>
                            <p:childTnLst>
                              <p:par>
                                <p:cTn id="42" presetID="22" presetClass="entr" presetSubtype="2" fill="hold"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wipe(right)">
                                      <p:cBhvr>
                                        <p:cTn id="44" dur="750"/>
                                        <p:tgtEl>
                                          <p:spTgt spid="84"/>
                                        </p:tgtEl>
                                      </p:cBhvr>
                                    </p:animEffect>
                                  </p:childTnLst>
                                </p:cTn>
                              </p:par>
                              <p:par>
                                <p:cTn id="45" presetID="10" presetClass="exit" presetSubtype="0" fill="hold" nodeType="withEffect">
                                  <p:stCondLst>
                                    <p:cond delay="0"/>
                                  </p:stCondLst>
                                  <p:childTnLst>
                                    <p:animEffect transition="out" filter="fade">
                                      <p:cBhvr>
                                        <p:cTn id="46" dur="1000"/>
                                        <p:tgtEl>
                                          <p:spTgt spid="83"/>
                                        </p:tgtEl>
                                      </p:cBhvr>
                                    </p:animEffect>
                                    <p:set>
                                      <p:cBhvr>
                                        <p:cTn id="47" dur="1" fill="hold">
                                          <p:stCondLst>
                                            <p:cond delay="999"/>
                                          </p:stCondLst>
                                        </p:cTn>
                                        <p:tgtEl>
                                          <p:spTgt spid="83"/>
                                        </p:tgtEl>
                                        <p:attrNameLst>
                                          <p:attrName>style.visibility</p:attrName>
                                        </p:attrNameLst>
                                      </p:cBhvr>
                                      <p:to>
                                        <p:strVal val="hidden"/>
                                      </p:to>
                                    </p:set>
                                  </p:childTnLst>
                                </p:cTn>
                              </p:par>
                            </p:childTnLst>
                          </p:cTn>
                        </p:par>
                        <p:par>
                          <p:cTn id="48" fill="hold">
                            <p:stCondLst>
                              <p:cond delay="4000"/>
                            </p:stCondLst>
                            <p:childTnLst>
                              <p:par>
                                <p:cTn id="49" presetID="10" presetClass="exit" presetSubtype="0" fill="hold" nodeType="afterEffect">
                                  <p:stCondLst>
                                    <p:cond delay="0"/>
                                  </p:stCondLst>
                                  <p:childTnLst>
                                    <p:animEffect transition="out" filter="fade">
                                      <p:cBhvr>
                                        <p:cTn id="50" dur="750"/>
                                        <p:tgtEl>
                                          <p:spTgt spid="84"/>
                                        </p:tgtEl>
                                      </p:cBhvr>
                                    </p:animEffect>
                                    <p:set>
                                      <p:cBhvr>
                                        <p:cTn id="51" dur="1" fill="hold">
                                          <p:stCondLst>
                                            <p:cond delay="749"/>
                                          </p:stCondLst>
                                        </p:cTn>
                                        <p:tgtEl>
                                          <p:spTgt spid="8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750"/>
                                        <p:tgtEl>
                                          <p:spTgt spid="10"/>
                                        </p:tgtEl>
                                      </p:cBhvr>
                                    </p:animEffect>
                                    <p:set>
                                      <p:cBhvr>
                                        <p:cTn id="56" dur="1" fill="hold">
                                          <p:stCondLst>
                                            <p:cond delay="749"/>
                                          </p:stCondLst>
                                        </p:cTn>
                                        <p:tgtEl>
                                          <p:spTgt spid="10"/>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750"/>
                                        <p:tgtEl>
                                          <p:spTgt spid="42"/>
                                        </p:tgtEl>
                                      </p:cBhvr>
                                    </p:animEffect>
                                    <p:set>
                                      <p:cBhvr>
                                        <p:cTn id="59" dur="1" fill="hold">
                                          <p:stCondLst>
                                            <p:cond delay="749"/>
                                          </p:stCondLst>
                                        </p:cTn>
                                        <p:tgtEl>
                                          <p:spTgt spid="42"/>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58"/>
                                        </p:tgtEl>
                                      </p:cBhvr>
                                    </p:animEffect>
                                    <p:set>
                                      <p:cBhvr>
                                        <p:cTn id="62" dur="1" fill="hold">
                                          <p:stCondLst>
                                            <p:cond delay="499"/>
                                          </p:stCondLst>
                                        </p:cTn>
                                        <p:tgtEl>
                                          <p:spTgt spid="58"/>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69"/>
                                        </p:tgtEl>
                                      </p:cBhvr>
                                    </p:animEffect>
                                    <p:set>
                                      <p:cBhvr>
                                        <p:cTn id="65" dur="1" fill="hold">
                                          <p:stCondLst>
                                            <p:cond delay="499"/>
                                          </p:stCondLst>
                                        </p:cTn>
                                        <p:tgtEl>
                                          <p:spTgt spid="6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83"/>
                                        </p:tgtEl>
                                      </p:cBhvr>
                                    </p:animEffect>
                                    <p:set>
                                      <p:cBhvr>
                                        <p:cTn id="68" dur="1" fill="hold">
                                          <p:stCondLst>
                                            <p:cond delay="499"/>
                                          </p:stCondLst>
                                        </p:cTn>
                                        <p:tgtEl>
                                          <p:spTgt spid="83"/>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84"/>
                                        </p:tgtEl>
                                      </p:cBhvr>
                                    </p:animEffect>
                                    <p:set>
                                      <p:cBhvr>
                                        <p:cTn id="71" dur="1" fill="hold">
                                          <p:stCondLst>
                                            <p:cond delay="499"/>
                                          </p:stCondLst>
                                        </p:cTn>
                                        <p:tgtEl>
                                          <p:spTgt spid="84"/>
                                        </p:tgtEl>
                                        <p:attrNameLst>
                                          <p:attrName>style.visibility</p:attrName>
                                        </p:attrNameLst>
                                      </p:cBhvr>
                                      <p:to>
                                        <p:strVal val="hidden"/>
                                      </p:to>
                                    </p:set>
                                  </p:childTnLst>
                                </p:cTn>
                              </p:par>
                              <p:par>
                                <p:cTn id="72" presetID="10" presetClass="exit" presetSubtype="0" fill="hold" grpId="0" nodeType="withEffect" nodePh="1">
                                  <p:stCondLst>
                                    <p:cond delay="0"/>
                                  </p:stCondLst>
                                  <p:endCondLst>
                                    <p:cond evt="begin" delay="0">
                                      <p:tn val="72"/>
                                    </p:cond>
                                  </p:endCondLst>
                                  <p:childTnLst>
                                    <p:animEffect transition="out" filter="fade">
                                      <p:cBhvr>
                                        <p:cTn id="73" dur="500"/>
                                        <p:tgtEl>
                                          <p:spTgt spid="71"/>
                                        </p:tgtEl>
                                      </p:cBhvr>
                                    </p:animEffect>
                                    <p:set>
                                      <p:cBhvr>
                                        <p:cTn id="74" dur="1" fill="hold">
                                          <p:stCondLst>
                                            <p:cond delay="499"/>
                                          </p:stCondLst>
                                        </p:cTn>
                                        <p:tgtEl>
                                          <p:spTgt spid="71"/>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fade">
                                      <p:cBhvr>
                                        <p:cTn id="77" dur="750"/>
                                        <p:tgtEl>
                                          <p:spTgt spid="8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fade">
                                      <p:cBhvr>
                                        <p:cTn id="80" dur="750"/>
                                        <p:tgtEl>
                                          <p:spTgt spid="89"/>
                                        </p:tgtEl>
                                      </p:cBhvr>
                                    </p:animEffect>
                                  </p:childTnLst>
                                </p:cTn>
                              </p:par>
                            </p:childTnLst>
                          </p:cTn>
                        </p:par>
                        <p:par>
                          <p:cTn id="81" fill="hold">
                            <p:stCondLst>
                              <p:cond delay="750"/>
                            </p:stCondLst>
                            <p:childTnLst>
                              <p:par>
                                <p:cTn id="82" presetID="10" presetClass="entr" presetSubtype="0" fill="hold" nodeType="after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750"/>
                                        <p:tgtEl>
                                          <p:spTgt spid="9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750"/>
                                        <p:tgtEl>
                                          <p:spTgt spid="93"/>
                                        </p:tgtEl>
                                      </p:cBhvr>
                                    </p:animEffect>
                                  </p:childTnLst>
                                </p:cTn>
                              </p:par>
                              <p:par>
                                <p:cTn id="88" presetID="10" presetClass="exit" presetSubtype="0" fill="hold" nodeType="withEffect">
                                  <p:stCondLst>
                                    <p:cond delay="0"/>
                                  </p:stCondLst>
                                  <p:childTnLst>
                                    <p:animEffect transition="out" filter="fade">
                                      <p:cBhvr>
                                        <p:cTn id="89" dur="750"/>
                                        <p:tgtEl>
                                          <p:spTgt spid="86"/>
                                        </p:tgtEl>
                                      </p:cBhvr>
                                    </p:animEffect>
                                    <p:set>
                                      <p:cBhvr>
                                        <p:cTn id="90" dur="1" fill="hold">
                                          <p:stCondLst>
                                            <p:cond delay="749"/>
                                          </p:stCondLst>
                                        </p:cTn>
                                        <p:tgtEl>
                                          <p:spTgt spid="8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750"/>
                                        <p:tgtEl>
                                          <p:spTgt spid="89"/>
                                        </p:tgtEl>
                                      </p:cBhvr>
                                    </p:animEffect>
                                    <p:set>
                                      <p:cBhvr>
                                        <p:cTn id="93" dur="1" fill="hold">
                                          <p:stCondLst>
                                            <p:cond delay="74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1" grpId="0" animBg="1"/>
      <p:bldP spid="56" grpId="0" animBg="1"/>
      <p:bldP spid="71" grpId="0"/>
      <p:bldP spid="72" grpId="0" animBg="1"/>
      <p:bldP spid="85" grpId="0" animBg="1"/>
      <p:bldP spid="89" grpId="0"/>
      <p:bldP spid="89" grpId="1"/>
      <p:bldP spid="9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Welcome!</a:t>
            </a:r>
          </a:p>
        </p:txBody>
      </p:sp>
      <p:pic>
        <p:nvPicPr>
          <p:cNvPr id="30" name="Picture 29">
            <a:extLst>
              <a:ext uri="{FF2B5EF4-FFF2-40B4-BE49-F238E27FC236}">
                <a16:creationId xmlns:a16="http://schemas.microsoft.com/office/drawing/2014/main" id="{D1BF73BF-B379-0992-2465-9B99753AFD9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576"/>
          <a:stretch/>
        </p:blipFill>
        <p:spPr>
          <a:xfrm>
            <a:off x="616801" y="1411544"/>
            <a:ext cx="4869599" cy="4891293"/>
          </a:xfrm>
          <a:prstGeom prst="rect">
            <a:avLst/>
          </a:prstGeom>
        </p:spPr>
      </p:pic>
      <p:pic>
        <p:nvPicPr>
          <p:cNvPr id="3" name="Picture 2" descr="Old woman cheering two hands smiling">
            <a:extLst>
              <a:ext uri="{FF2B5EF4-FFF2-40B4-BE49-F238E27FC236}">
                <a16:creationId xmlns:a16="http://schemas.microsoft.com/office/drawing/2014/main" id="{CA0F0DF1-CA39-43A8-91AA-D6AEC29B08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5483" y="0"/>
            <a:ext cx="2782571" cy="6858000"/>
          </a:xfrm>
          <a:prstGeom prst="rect">
            <a:avLst/>
          </a:prstGeom>
        </p:spPr>
      </p:pic>
    </p:spTree>
    <p:extLst>
      <p:ext uri="{BB962C8B-B14F-4D97-AF65-F5344CB8AC3E}">
        <p14:creationId xmlns:p14="http://schemas.microsoft.com/office/powerpoint/2010/main" val="166329875"/>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84E4-845F-AD92-E90D-166BA7CCA1FE}"/>
              </a:ext>
            </a:extLst>
          </p:cNvPr>
          <p:cNvSpPr>
            <a:spLocks noGrp="1"/>
          </p:cNvSpPr>
          <p:nvPr>
            <p:ph type="title"/>
          </p:nvPr>
        </p:nvSpPr>
        <p:spPr>
          <a:xfrm>
            <a:off x="609600" y="555162"/>
            <a:ext cx="10753816" cy="618631"/>
          </a:xfrm>
        </p:spPr>
        <p:txBody>
          <a:bodyPr/>
          <a:lstStyle/>
          <a:p>
            <a:r>
              <a:rPr lang="en-US" dirty="0"/>
              <a:t>Solution: Critical Regions</a:t>
            </a:r>
          </a:p>
        </p:txBody>
      </p:sp>
      <p:sp>
        <p:nvSpPr>
          <p:cNvPr id="7" name="Text Placeholder 6">
            <a:extLst>
              <a:ext uri="{FF2B5EF4-FFF2-40B4-BE49-F238E27FC236}">
                <a16:creationId xmlns:a16="http://schemas.microsoft.com/office/drawing/2014/main" id="{E91C9436-2CEB-3FB7-1104-D2580D3B5DAA}"/>
              </a:ext>
            </a:extLst>
          </p:cNvPr>
          <p:cNvSpPr>
            <a:spLocks noGrp="1"/>
          </p:cNvSpPr>
          <p:nvPr>
            <p:ph type="body" sz="quarter" idx="17"/>
          </p:nvPr>
        </p:nvSpPr>
        <p:spPr>
          <a:xfrm>
            <a:off x="1546906" y="1382347"/>
            <a:ext cx="9653685" cy="707886"/>
          </a:xfrm>
        </p:spPr>
        <p:txBody>
          <a:bodyPr/>
          <a:lstStyle/>
          <a:p>
            <a:r>
              <a:rPr lang="en-US" sz="2000" b="1" dirty="0"/>
              <a:t>Critical Regions</a:t>
            </a:r>
            <a:br>
              <a:rPr lang="en-US" sz="2000" b="1" dirty="0">
                <a:solidFill>
                  <a:schemeClr val="bg1"/>
                </a:solidFill>
              </a:rPr>
            </a:br>
            <a:r>
              <a:rPr lang="en-US" sz="2000" dirty="0" err="1">
                <a:solidFill>
                  <a:schemeClr val="bg1"/>
                </a:solidFill>
              </a:rPr>
              <a:t>Regions</a:t>
            </a:r>
            <a:r>
              <a:rPr lang="en-US" sz="2000" dirty="0">
                <a:solidFill>
                  <a:schemeClr val="bg1"/>
                </a:solidFill>
              </a:rPr>
              <a:t> of code that we must protect (from interruptions) </a:t>
            </a:r>
          </a:p>
        </p:txBody>
      </p:sp>
      <p:sp>
        <p:nvSpPr>
          <p:cNvPr id="14" name="Oval 13">
            <a:extLst>
              <a:ext uri="{FF2B5EF4-FFF2-40B4-BE49-F238E27FC236}">
                <a16:creationId xmlns:a16="http://schemas.microsoft.com/office/drawing/2014/main" id="{A3143E82-BB74-BF65-AC73-FF9CD824E4E7}"/>
              </a:ext>
              <a:ext uri="{C183D7F6-B498-43B3-948B-1728B52AA6E4}">
                <adec:decorative xmlns:adec="http://schemas.microsoft.com/office/drawing/2017/decorative" val="1"/>
              </a:ext>
            </a:extLst>
          </p:cNvPr>
          <p:cNvSpPr/>
          <p:nvPr/>
        </p:nvSpPr>
        <p:spPr>
          <a:xfrm>
            <a:off x="697955" y="4397751"/>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15" name="Graphic 14" descr="Lock with solid fill">
            <a:extLst>
              <a:ext uri="{FF2B5EF4-FFF2-40B4-BE49-F238E27FC236}">
                <a16:creationId xmlns:a16="http://schemas.microsoft.com/office/drawing/2014/main" id="{F56470D1-9E9C-EAAA-8808-814D2496DB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93532" y="4493329"/>
            <a:ext cx="562219" cy="562219"/>
          </a:xfrm>
          <a:prstGeom prst="rect">
            <a:avLst/>
          </a:prstGeom>
        </p:spPr>
      </p:pic>
      <p:sp>
        <p:nvSpPr>
          <p:cNvPr id="17" name="Oval 16">
            <a:extLst>
              <a:ext uri="{FF2B5EF4-FFF2-40B4-BE49-F238E27FC236}">
                <a16:creationId xmlns:a16="http://schemas.microsoft.com/office/drawing/2014/main" id="{7E6CFCD8-F247-90CE-E4F1-A8814E44DD1E}"/>
              </a:ext>
              <a:ext uri="{C183D7F6-B498-43B3-948B-1728B52AA6E4}">
                <adec:decorative xmlns:adec="http://schemas.microsoft.com/office/drawing/2017/decorative" val="1"/>
              </a:ext>
            </a:extLst>
          </p:cNvPr>
          <p:cNvSpPr/>
          <p:nvPr/>
        </p:nvSpPr>
        <p:spPr>
          <a:xfrm>
            <a:off x="697955" y="1359603"/>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18" name="Graphic 17" descr="Medieval Armor with solid fill">
            <a:extLst>
              <a:ext uri="{FF2B5EF4-FFF2-40B4-BE49-F238E27FC236}">
                <a16:creationId xmlns:a16="http://schemas.microsoft.com/office/drawing/2014/main" id="{035C23A2-18D6-E9CE-DD14-CFD438EF7BA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93532" y="1455180"/>
            <a:ext cx="562219" cy="562219"/>
          </a:xfrm>
          <a:prstGeom prst="rect">
            <a:avLst/>
          </a:prstGeom>
        </p:spPr>
      </p:pic>
      <p:sp>
        <p:nvSpPr>
          <p:cNvPr id="20" name="Text Placeholder 6">
            <a:extLst>
              <a:ext uri="{FF2B5EF4-FFF2-40B4-BE49-F238E27FC236}">
                <a16:creationId xmlns:a16="http://schemas.microsoft.com/office/drawing/2014/main" id="{0B408F8B-84B3-58E8-F3CD-21C0F3BD1061}"/>
              </a:ext>
            </a:extLst>
          </p:cNvPr>
          <p:cNvSpPr txBox="1">
            <a:spLocks/>
          </p:cNvSpPr>
          <p:nvPr/>
        </p:nvSpPr>
        <p:spPr>
          <a:xfrm>
            <a:off x="1546906" y="2624525"/>
            <a:ext cx="9653685"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Issues related to race conditions can be solved by identifying critical regions. </a:t>
            </a:r>
          </a:p>
        </p:txBody>
      </p:sp>
      <p:sp>
        <p:nvSpPr>
          <p:cNvPr id="21" name="Oval 20">
            <a:extLst>
              <a:ext uri="{FF2B5EF4-FFF2-40B4-BE49-F238E27FC236}">
                <a16:creationId xmlns:a16="http://schemas.microsoft.com/office/drawing/2014/main" id="{4011FB3D-59F9-35DA-5AED-55E9BADDA91F}"/>
              </a:ext>
              <a:ext uri="{C183D7F6-B498-43B3-948B-1728B52AA6E4}">
                <adec:decorative xmlns:adec="http://schemas.microsoft.com/office/drawing/2017/decorative" val="1"/>
              </a:ext>
            </a:extLst>
          </p:cNvPr>
          <p:cNvSpPr/>
          <p:nvPr/>
        </p:nvSpPr>
        <p:spPr>
          <a:xfrm>
            <a:off x="697955" y="2447893"/>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22" name="Graphic 21" descr="Research with solid fill">
            <a:extLst>
              <a:ext uri="{FF2B5EF4-FFF2-40B4-BE49-F238E27FC236}">
                <a16:creationId xmlns:a16="http://schemas.microsoft.com/office/drawing/2014/main" id="{055248ED-CB37-82AB-C052-310F5BD02BC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3532" y="2543471"/>
            <a:ext cx="562219" cy="562219"/>
          </a:xfrm>
          <a:prstGeom prst="rect">
            <a:avLst/>
          </a:prstGeom>
        </p:spPr>
      </p:pic>
      <p:sp>
        <p:nvSpPr>
          <p:cNvPr id="24" name="Text Placeholder 6">
            <a:extLst>
              <a:ext uri="{FF2B5EF4-FFF2-40B4-BE49-F238E27FC236}">
                <a16:creationId xmlns:a16="http://schemas.microsoft.com/office/drawing/2014/main" id="{CF69F896-E5CB-062C-165C-2C9153985B6A}"/>
              </a:ext>
            </a:extLst>
          </p:cNvPr>
          <p:cNvSpPr txBox="1">
            <a:spLocks/>
          </p:cNvSpPr>
          <p:nvPr/>
        </p:nvSpPr>
        <p:spPr>
          <a:xfrm>
            <a:off x="1546906" y="3558927"/>
            <a:ext cx="9653685"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We must have some atomic operations (indivisible) or at least equivalency!</a:t>
            </a:r>
          </a:p>
        </p:txBody>
      </p:sp>
      <p:sp>
        <p:nvSpPr>
          <p:cNvPr id="5" name="Text Placeholder 4">
            <a:extLst>
              <a:ext uri="{FF2B5EF4-FFF2-40B4-BE49-F238E27FC236}">
                <a16:creationId xmlns:a16="http://schemas.microsoft.com/office/drawing/2014/main" id="{39C434FA-916B-7033-929E-1546F530414C}"/>
              </a:ext>
            </a:extLst>
          </p:cNvPr>
          <p:cNvSpPr>
            <a:spLocks noGrp="1"/>
          </p:cNvSpPr>
          <p:nvPr>
            <p:ph type="body" sz="quarter" idx="15"/>
          </p:nvPr>
        </p:nvSpPr>
        <p:spPr>
          <a:xfrm>
            <a:off x="1546906" y="4493329"/>
            <a:ext cx="9653685" cy="400110"/>
          </a:xfrm>
        </p:spPr>
        <p:txBody>
          <a:bodyPr/>
          <a:lstStyle/>
          <a:p>
            <a:r>
              <a:rPr lang="en-US" sz="2000" dirty="0">
                <a:solidFill>
                  <a:schemeClr val="bg1"/>
                </a:solidFill>
              </a:rPr>
              <a:t>Example of a locking structure:</a:t>
            </a:r>
          </a:p>
        </p:txBody>
      </p:sp>
      <p:sp>
        <p:nvSpPr>
          <p:cNvPr id="4" name="Text Placeholder 3">
            <a:extLst>
              <a:ext uri="{FF2B5EF4-FFF2-40B4-BE49-F238E27FC236}">
                <a16:creationId xmlns:a16="http://schemas.microsoft.com/office/drawing/2014/main" id="{34378EA6-BDC5-DFAB-4D0E-1AEAEB1FE9D6}"/>
              </a:ext>
            </a:extLst>
          </p:cNvPr>
          <p:cNvSpPr>
            <a:spLocks noGrp="1"/>
          </p:cNvSpPr>
          <p:nvPr>
            <p:ph type="body" sz="quarter" idx="14"/>
          </p:nvPr>
        </p:nvSpPr>
        <p:spPr>
          <a:xfrm>
            <a:off x="1547366" y="4893439"/>
            <a:ext cx="9653041" cy="1431161"/>
          </a:xfrm>
        </p:spPr>
        <p:txBody>
          <a:bodyPr/>
          <a:lstStyle/>
          <a:p>
            <a:pPr marL="347472" indent="-342900">
              <a:spcBef>
                <a:spcPts val="600"/>
              </a:spcBef>
              <a:buClr>
                <a:schemeClr val="tx1"/>
              </a:buClr>
              <a:buFont typeface="Arial" panose="020B0604020202020204" pitchFamily="34" charset="0"/>
              <a:buChar char="•"/>
            </a:pPr>
            <a:r>
              <a:rPr lang="en-US" sz="1800" dirty="0"/>
              <a:t>lock()</a:t>
            </a:r>
          </a:p>
          <a:p>
            <a:pPr marL="347472" indent="-342900">
              <a:spcBef>
                <a:spcPts val="600"/>
              </a:spcBef>
              <a:buClr>
                <a:schemeClr val="tx1"/>
              </a:buClr>
              <a:buFont typeface="Arial" panose="020B0604020202020204" pitchFamily="34" charset="0"/>
              <a:buChar char="•"/>
            </a:pPr>
            <a:r>
              <a:rPr lang="en-US" sz="1800" dirty="0"/>
              <a:t>Do operation 1</a:t>
            </a:r>
          </a:p>
          <a:p>
            <a:pPr marL="347472" indent="-342900">
              <a:spcBef>
                <a:spcPts val="600"/>
              </a:spcBef>
              <a:buClr>
                <a:schemeClr val="tx1"/>
              </a:buClr>
              <a:buFont typeface="Arial" panose="020B0604020202020204" pitchFamily="34" charset="0"/>
              <a:buChar char="•"/>
            </a:pPr>
            <a:r>
              <a:rPr lang="en-US" sz="1800" dirty="0"/>
              <a:t>Do operation 2</a:t>
            </a:r>
          </a:p>
          <a:p>
            <a:pPr marL="347472" indent="-342900">
              <a:spcBef>
                <a:spcPts val="600"/>
              </a:spcBef>
              <a:buClr>
                <a:schemeClr val="tx1"/>
              </a:buClr>
              <a:buFont typeface="Arial" panose="020B0604020202020204" pitchFamily="34" charset="0"/>
              <a:buChar char="•"/>
            </a:pPr>
            <a:r>
              <a:rPr lang="en-US" sz="1800" dirty="0"/>
              <a:t>unlock()</a:t>
            </a:r>
          </a:p>
        </p:txBody>
      </p:sp>
      <p:sp>
        <p:nvSpPr>
          <p:cNvPr id="25" name="Oval 24">
            <a:extLst>
              <a:ext uri="{FF2B5EF4-FFF2-40B4-BE49-F238E27FC236}">
                <a16:creationId xmlns:a16="http://schemas.microsoft.com/office/drawing/2014/main" id="{5BBED959-13C2-E3F3-BE90-A217349D1B1F}"/>
              </a:ext>
              <a:ext uri="{C183D7F6-B498-43B3-948B-1728B52AA6E4}">
                <adec:decorative xmlns:adec="http://schemas.microsoft.com/office/drawing/2017/decorative" val="1"/>
              </a:ext>
            </a:extLst>
          </p:cNvPr>
          <p:cNvSpPr/>
          <p:nvPr/>
        </p:nvSpPr>
        <p:spPr>
          <a:xfrm>
            <a:off x="697955" y="3382295"/>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26" name="Graphic 25" descr="Atom with solid fill">
            <a:extLst>
              <a:ext uri="{FF2B5EF4-FFF2-40B4-BE49-F238E27FC236}">
                <a16:creationId xmlns:a16="http://schemas.microsoft.com/office/drawing/2014/main" id="{AF3F71D7-D712-919C-DB55-5D80AD604DD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93532" y="3477872"/>
            <a:ext cx="562219" cy="562219"/>
          </a:xfrm>
          <a:prstGeom prst="rect">
            <a:avLst/>
          </a:prstGeom>
        </p:spPr>
      </p:pic>
    </p:spTree>
    <p:extLst>
      <p:ext uri="{BB962C8B-B14F-4D97-AF65-F5344CB8AC3E}">
        <p14:creationId xmlns:p14="http://schemas.microsoft.com/office/powerpoint/2010/main" val="373844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1" grpId="0" animBg="1"/>
      <p:bldP spid="24" grpId="0"/>
      <p:bldP spid="5" grpId="0" build="p"/>
      <p:bldP spid="4" grpId="0" uiExpand="1" build="p"/>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76DE68-EAC5-672F-38CD-5320E63FB9A4}"/>
              </a:ext>
            </a:extLst>
          </p:cNvPr>
          <p:cNvSpPr>
            <a:spLocks noGrp="1"/>
          </p:cNvSpPr>
          <p:nvPr>
            <p:ph type="body" sz="quarter" idx="13"/>
          </p:nvPr>
        </p:nvSpPr>
        <p:spPr/>
        <p:txBody>
          <a:bodyPr/>
          <a:lstStyle/>
          <a:p>
            <a:r>
              <a:rPr lang="en-US" dirty="0"/>
              <a:t>Here, data corruption occurs due to race conditions</a:t>
            </a:r>
          </a:p>
        </p:txBody>
      </p:sp>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p:txBody>
          <a:bodyPr/>
          <a:lstStyle/>
          <a:p>
            <a:r>
              <a:rPr lang="en-US" dirty="0"/>
              <a:t>Locking Example</a:t>
            </a:r>
          </a:p>
        </p:txBody>
      </p:sp>
      <p:sp>
        <p:nvSpPr>
          <p:cNvPr id="27" name="Rectangle 26">
            <a:extLst>
              <a:ext uri="{FF2B5EF4-FFF2-40B4-BE49-F238E27FC236}">
                <a16:creationId xmlns:a16="http://schemas.microsoft.com/office/drawing/2014/main" id="{9CCECD28-5164-885D-824F-2F15C8CD9BB4}"/>
              </a:ext>
              <a:ext uri="{C183D7F6-B498-43B3-948B-1728B52AA6E4}">
                <adec:decorative xmlns:adec="http://schemas.microsoft.com/office/drawing/2017/decorative" val="1"/>
              </a:ext>
            </a:extLst>
          </p:cNvPr>
          <p:cNvSpPr/>
          <p:nvPr/>
        </p:nvSpPr>
        <p:spPr>
          <a:xfrm>
            <a:off x="6645575" y="2625841"/>
            <a:ext cx="1039299" cy="3164424"/>
          </a:xfrm>
          <a:prstGeom prst="rect">
            <a:avLst/>
          </a:prstGeom>
          <a:solidFill>
            <a:srgbClr val="0100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dirty="0">
              <a:solidFill>
                <a:schemeClr val="bg1"/>
              </a:solidFill>
              <a:latin typeface="Consolas" panose="020B0609020204030204" pitchFamily="49" charset="0"/>
            </a:endParaRPr>
          </a:p>
        </p:txBody>
      </p:sp>
      <p:sp>
        <p:nvSpPr>
          <p:cNvPr id="29" name="Rectangle 28">
            <a:extLst>
              <a:ext uri="{FF2B5EF4-FFF2-40B4-BE49-F238E27FC236}">
                <a16:creationId xmlns:a16="http://schemas.microsoft.com/office/drawing/2014/main" id="{149E2056-EB2A-286E-1543-FEA795AAB268}"/>
              </a:ext>
            </a:extLst>
          </p:cNvPr>
          <p:cNvSpPr/>
          <p:nvPr/>
        </p:nvSpPr>
        <p:spPr>
          <a:xfrm>
            <a:off x="6639844" y="2253002"/>
            <a:ext cx="3793961" cy="37848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Spool</a:t>
            </a:r>
          </a:p>
        </p:txBody>
      </p:sp>
      <p:sp>
        <p:nvSpPr>
          <p:cNvPr id="31" name="Rectangle 30">
            <a:extLst>
              <a:ext uri="{FF2B5EF4-FFF2-40B4-BE49-F238E27FC236}">
                <a16:creationId xmlns:a16="http://schemas.microsoft.com/office/drawing/2014/main" id="{3A7C50D0-6AD1-6D5B-8114-C47CE898FEDF}"/>
              </a:ext>
            </a:extLst>
          </p:cNvPr>
          <p:cNvSpPr/>
          <p:nvPr/>
        </p:nvSpPr>
        <p:spPr>
          <a:xfrm>
            <a:off x="7690605" y="2811179"/>
            <a:ext cx="2743200" cy="330486"/>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59" name="Rectangle 58">
            <a:extLst>
              <a:ext uri="{FF2B5EF4-FFF2-40B4-BE49-F238E27FC236}">
                <a16:creationId xmlns:a16="http://schemas.microsoft.com/office/drawing/2014/main" id="{0689A8C3-41CF-BACD-D923-DC31E3CF5828}"/>
              </a:ext>
            </a:extLst>
          </p:cNvPr>
          <p:cNvSpPr/>
          <p:nvPr/>
        </p:nvSpPr>
        <p:spPr>
          <a:xfrm>
            <a:off x="7690605" y="3148555"/>
            <a:ext cx="2743200" cy="330486"/>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32" name="Rectangle 31">
            <a:extLst>
              <a:ext uri="{FF2B5EF4-FFF2-40B4-BE49-F238E27FC236}">
                <a16:creationId xmlns:a16="http://schemas.microsoft.com/office/drawing/2014/main" id="{61DEA5FC-6829-CE3F-144F-558732B8A4A8}"/>
              </a:ext>
            </a:extLst>
          </p:cNvPr>
          <p:cNvSpPr/>
          <p:nvPr/>
        </p:nvSpPr>
        <p:spPr>
          <a:xfrm>
            <a:off x="7690605" y="3148555"/>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't'</a:t>
            </a:r>
          </a:p>
        </p:txBody>
      </p:sp>
      <p:sp>
        <p:nvSpPr>
          <p:cNvPr id="33" name="Rectangle 32">
            <a:extLst>
              <a:ext uri="{FF2B5EF4-FFF2-40B4-BE49-F238E27FC236}">
                <a16:creationId xmlns:a16="http://schemas.microsoft.com/office/drawing/2014/main" id="{3792D125-AC36-EF4D-AAD4-D9B8435C4CA6}"/>
              </a:ext>
            </a:extLst>
          </p:cNvPr>
          <p:cNvSpPr/>
          <p:nvPr/>
        </p:nvSpPr>
        <p:spPr>
          <a:xfrm>
            <a:off x="7690605" y="3479699"/>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'a'</a:t>
            </a:r>
          </a:p>
        </p:txBody>
      </p:sp>
      <p:sp>
        <p:nvSpPr>
          <p:cNvPr id="35" name="Rectangle 34">
            <a:extLst>
              <a:ext uri="{FF2B5EF4-FFF2-40B4-BE49-F238E27FC236}">
                <a16:creationId xmlns:a16="http://schemas.microsoft.com/office/drawing/2014/main" id="{F9D98515-32AE-5B4A-95C1-FD93B9BA83D8}"/>
              </a:ext>
            </a:extLst>
          </p:cNvPr>
          <p:cNvSpPr/>
          <p:nvPr/>
        </p:nvSpPr>
        <p:spPr>
          <a:xfrm>
            <a:off x="7690605" y="3804542"/>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'c'</a:t>
            </a:r>
          </a:p>
        </p:txBody>
      </p:sp>
      <p:sp>
        <p:nvSpPr>
          <p:cNvPr id="36" name="Rectangle 35">
            <a:extLst>
              <a:ext uri="{FF2B5EF4-FFF2-40B4-BE49-F238E27FC236}">
                <a16:creationId xmlns:a16="http://schemas.microsoft.com/office/drawing/2014/main" id="{F058F652-7036-48D2-8444-76B5DBECA801}"/>
              </a:ext>
            </a:extLst>
          </p:cNvPr>
          <p:cNvSpPr/>
          <p:nvPr/>
        </p:nvSpPr>
        <p:spPr>
          <a:xfrm>
            <a:off x="7690605" y="4135028"/>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'n'</a:t>
            </a:r>
          </a:p>
        </p:txBody>
      </p:sp>
      <p:sp>
        <p:nvSpPr>
          <p:cNvPr id="41" name="Rectangle 40">
            <a:extLst>
              <a:ext uri="{FF2B5EF4-FFF2-40B4-BE49-F238E27FC236}">
                <a16:creationId xmlns:a16="http://schemas.microsoft.com/office/drawing/2014/main" id="{432A8FE2-1016-B8AF-0ED2-C872DC269F1A}"/>
              </a:ext>
            </a:extLst>
          </p:cNvPr>
          <p:cNvSpPr/>
          <p:nvPr/>
        </p:nvSpPr>
        <p:spPr>
          <a:xfrm>
            <a:off x="7690605" y="4459871"/>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'a'</a:t>
            </a:r>
          </a:p>
        </p:txBody>
      </p:sp>
      <p:sp>
        <p:nvSpPr>
          <p:cNvPr id="44" name="Rectangle 43">
            <a:extLst>
              <a:ext uri="{FF2B5EF4-FFF2-40B4-BE49-F238E27FC236}">
                <a16:creationId xmlns:a16="http://schemas.microsoft.com/office/drawing/2014/main" id="{07C37977-5AEC-88D9-CC29-6611C2B201EC}"/>
              </a:ext>
            </a:extLst>
          </p:cNvPr>
          <p:cNvSpPr/>
          <p:nvPr/>
        </p:nvSpPr>
        <p:spPr>
          <a:xfrm>
            <a:off x="7690605" y="2625841"/>
            <a:ext cx="2743200" cy="181626"/>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bIns="137160" rtlCol="0" anchor="ctr"/>
          <a:lstStyle/>
          <a:p>
            <a:pPr algn="ctr"/>
            <a:r>
              <a:rPr lang="en-US" dirty="0">
                <a:solidFill>
                  <a:schemeClr val="bg1"/>
                </a:solidFill>
                <a:latin typeface="Consolas" panose="020B0609020204030204" pitchFamily="49" charset="0"/>
              </a:rPr>
              <a:t>…</a:t>
            </a:r>
          </a:p>
        </p:txBody>
      </p:sp>
      <p:sp>
        <p:nvSpPr>
          <p:cNvPr id="47" name="Rectangle 46">
            <a:extLst>
              <a:ext uri="{FF2B5EF4-FFF2-40B4-BE49-F238E27FC236}">
                <a16:creationId xmlns:a16="http://schemas.microsoft.com/office/drawing/2014/main" id="{9E89E0F6-130C-667D-E143-4DD89FE7185F}"/>
              </a:ext>
            </a:extLst>
          </p:cNvPr>
          <p:cNvSpPr/>
          <p:nvPr/>
        </p:nvSpPr>
        <p:spPr>
          <a:xfrm>
            <a:off x="7690605" y="4790357"/>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'y'</a:t>
            </a:r>
          </a:p>
        </p:txBody>
      </p:sp>
      <p:sp>
        <p:nvSpPr>
          <p:cNvPr id="48" name="Rectangle 47">
            <a:extLst>
              <a:ext uri="{FF2B5EF4-FFF2-40B4-BE49-F238E27FC236}">
                <a16:creationId xmlns:a16="http://schemas.microsoft.com/office/drawing/2014/main" id="{4013D8E6-1029-68D1-2B4D-3EB8172CAA2B}"/>
              </a:ext>
            </a:extLst>
          </p:cNvPr>
          <p:cNvSpPr/>
          <p:nvPr/>
        </p:nvSpPr>
        <p:spPr>
          <a:xfrm>
            <a:off x="7690605" y="5124544"/>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'n'</a:t>
            </a:r>
          </a:p>
        </p:txBody>
      </p:sp>
      <p:sp>
        <p:nvSpPr>
          <p:cNvPr id="49" name="Rectangle 48">
            <a:extLst>
              <a:ext uri="{FF2B5EF4-FFF2-40B4-BE49-F238E27FC236}">
                <a16:creationId xmlns:a16="http://schemas.microsoft.com/office/drawing/2014/main" id="{5837021F-C534-EC12-7A76-2A44006BF39D}"/>
              </a:ext>
            </a:extLst>
          </p:cNvPr>
          <p:cNvSpPr/>
          <p:nvPr/>
        </p:nvSpPr>
        <p:spPr>
          <a:xfrm>
            <a:off x="7690605" y="5459779"/>
            <a:ext cx="2743200" cy="330486"/>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50" name="Rectangle 49">
            <a:extLst>
              <a:ext uri="{FF2B5EF4-FFF2-40B4-BE49-F238E27FC236}">
                <a16:creationId xmlns:a16="http://schemas.microsoft.com/office/drawing/2014/main" id="{8887835D-C60A-263D-AC34-863ECFA46ACF}"/>
              </a:ext>
            </a:extLst>
          </p:cNvPr>
          <p:cNvSpPr/>
          <p:nvPr/>
        </p:nvSpPr>
        <p:spPr>
          <a:xfrm>
            <a:off x="6785165" y="2811179"/>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10</a:t>
            </a:r>
          </a:p>
        </p:txBody>
      </p:sp>
      <p:sp>
        <p:nvSpPr>
          <p:cNvPr id="52" name="Rectangle 51">
            <a:extLst>
              <a:ext uri="{FF2B5EF4-FFF2-40B4-BE49-F238E27FC236}">
                <a16:creationId xmlns:a16="http://schemas.microsoft.com/office/drawing/2014/main" id="{C73B6A2B-AA6C-595D-13CF-0D3F81BD65FE}"/>
              </a:ext>
            </a:extLst>
          </p:cNvPr>
          <p:cNvSpPr/>
          <p:nvPr/>
        </p:nvSpPr>
        <p:spPr>
          <a:xfrm>
            <a:off x="6785165" y="3148555"/>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09</a:t>
            </a:r>
          </a:p>
        </p:txBody>
      </p:sp>
      <p:sp>
        <p:nvSpPr>
          <p:cNvPr id="53" name="Rectangle 52">
            <a:extLst>
              <a:ext uri="{FF2B5EF4-FFF2-40B4-BE49-F238E27FC236}">
                <a16:creationId xmlns:a16="http://schemas.microsoft.com/office/drawing/2014/main" id="{8DE24CD3-7E5E-6456-B300-2F724B7BCB36}"/>
              </a:ext>
            </a:extLst>
          </p:cNvPr>
          <p:cNvSpPr/>
          <p:nvPr/>
        </p:nvSpPr>
        <p:spPr>
          <a:xfrm>
            <a:off x="6785165" y="3479699"/>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08</a:t>
            </a:r>
          </a:p>
        </p:txBody>
      </p:sp>
      <p:sp>
        <p:nvSpPr>
          <p:cNvPr id="54" name="Rectangle 53">
            <a:extLst>
              <a:ext uri="{FF2B5EF4-FFF2-40B4-BE49-F238E27FC236}">
                <a16:creationId xmlns:a16="http://schemas.microsoft.com/office/drawing/2014/main" id="{2C317737-76B3-A7E6-599D-C706D6CCFF17}"/>
              </a:ext>
            </a:extLst>
          </p:cNvPr>
          <p:cNvSpPr/>
          <p:nvPr/>
        </p:nvSpPr>
        <p:spPr>
          <a:xfrm>
            <a:off x="6785165" y="3804542"/>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07</a:t>
            </a:r>
          </a:p>
        </p:txBody>
      </p:sp>
      <p:sp>
        <p:nvSpPr>
          <p:cNvPr id="55" name="Rectangle 54">
            <a:extLst>
              <a:ext uri="{FF2B5EF4-FFF2-40B4-BE49-F238E27FC236}">
                <a16:creationId xmlns:a16="http://schemas.microsoft.com/office/drawing/2014/main" id="{973A2699-3EEC-BF6A-180D-763C7AD20B90}"/>
              </a:ext>
            </a:extLst>
          </p:cNvPr>
          <p:cNvSpPr/>
          <p:nvPr/>
        </p:nvSpPr>
        <p:spPr>
          <a:xfrm>
            <a:off x="6785165" y="4135028"/>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06</a:t>
            </a:r>
          </a:p>
        </p:txBody>
      </p:sp>
      <p:sp>
        <p:nvSpPr>
          <p:cNvPr id="60" name="Rectangle 59">
            <a:extLst>
              <a:ext uri="{FF2B5EF4-FFF2-40B4-BE49-F238E27FC236}">
                <a16:creationId xmlns:a16="http://schemas.microsoft.com/office/drawing/2014/main" id="{A9ED720F-0F4E-757A-D33C-6E64AC277130}"/>
              </a:ext>
            </a:extLst>
          </p:cNvPr>
          <p:cNvSpPr/>
          <p:nvPr/>
        </p:nvSpPr>
        <p:spPr>
          <a:xfrm>
            <a:off x="6785165" y="4459871"/>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05</a:t>
            </a:r>
          </a:p>
        </p:txBody>
      </p:sp>
      <p:sp>
        <p:nvSpPr>
          <p:cNvPr id="61" name="Rectangle 60">
            <a:extLst>
              <a:ext uri="{FF2B5EF4-FFF2-40B4-BE49-F238E27FC236}">
                <a16:creationId xmlns:a16="http://schemas.microsoft.com/office/drawing/2014/main" id="{312BCEB6-B360-DAD0-BBD0-7D1572BE5880}"/>
              </a:ext>
            </a:extLst>
          </p:cNvPr>
          <p:cNvSpPr/>
          <p:nvPr/>
        </p:nvSpPr>
        <p:spPr>
          <a:xfrm>
            <a:off x="6785165" y="4790357"/>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04</a:t>
            </a:r>
          </a:p>
        </p:txBody>
      </p:sp>
      <p:sp>
        <p:nvSpPr>
          <p:cNvPr id="62" name="Rectangle 61">
            <a:extLst>
              <a:ext uri="{FF2B5EF4-FFF2-40B4-BE49-F238E27FC236}">
                <a16:creationId xmlns:a16="http://schemas.microsoft.com/office/drawing/2014/main" id="{1D422A3F-1784-1319-BEB0-42C560F99E70}"/>
              </a:ext>
            </a:extLst>
          </p:cNvPr>
          <p:cNvSpPr/>
          <p:nvPr/>
        </p:nvSpPr>
        <p:spPr>
          <a:xfrm>
            <a:off x="6785165" y="5124544"/>
            <a:ext cx="760120" cy="330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03</a:t>
            </a:r>
          </a:p>
        </p:txBody>
      </p:sp>
      <p:sp>
        <p:nvSpPr>
          <p:cNvPr id="63" name="Rectangle 62">
            <a:extLst>
              <a:ext uri="{FF2B5EF4-FFF2-40B4-BE49-F238E27FC236}">
                <a16:creationId xmlns:a16="http://schemas.microsoft.com/office/drawing/2014/main" id="{1FB21C5E-BE4C-D752-49C3-FC16A4B2B0E7}"/>
              </a:ext>
            </a:extLst>
          </p:cNvPr>
          <p:cNvSpPr/>
          <p:nvPr/>
        </p:nvSpPr>
        <p:spPr>
          <a:xfrm>
            <a:off x="609599" y="2922213"/>
            <a:ext cx="3962401" cy="2206869"/>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dirty="0">
                <a:solidFill>
                  <a:schemeClr val="bg1"/>
                </a:solidFill>
                <a:latin typeface="Consolas" panose="020B0609020204030204" pitchFamily="49" charset="0"/>
              </a:rPr>
              <a:t>void producer(char data)</a:t>
            </a:r>
          </a:p>
          <a:p>
            <a:pPr marL="0" indent="0" defTabSz="457200">
              <a:lnSpc>
                <a:spcPct val="100000"/>
              </a:lnSpc>
              <a:spcBef>
                <a:spcPts val="0"/>
              </a:spcBef>
              <a:buNone/>
            </a:pPr>
            <a:r>
              <a:rPr lang="en-US" dirty="0">
                <a:solidFill>
                  <a:schemeClr val="bg1"/>
                </a:solidFill>
                <a:latin typeface="Consolas" panose="020B0609020204030204" pitchFamily="49" charset="0"/>
              </a:rPr>
              <a:t>{</a:t>
            </a:r>
          </a:p>
          <a:p>
            <a:pPr marL="0" indent="0" defTabSz="457200">
              <a:lnSpc>
                <a:spcPct val="100000"/>
              </a:lnSpc>
              <a:spcBef>
                <a:spcPts val="0"/>
              </a:spcBef>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lock_p</a:t>
            </a:r>
            <a:r>
              <a:rPr lang="en-US" dirty="0">
                <a:solidFill>
                  <a:schemeClr val="bg1"/>
                </a:solidFill>
                <a:latin typeface="Consolas" panose="020B0609020204030204" pitchFamily="49" charset="0"/>
              </a:rPr>
              <a:t>();</a:t>
            </a:r>
          </a:p>
          <a:p>
            <a:pPr marL="0" indent="0" defTabSz="457200">
              <a:lnSpc>
                <a:spcPct val="100000"/>
              </a:lnSpc>
              <a:spcBef>
                <a:spcPts val="0"/>
              </a:spcBef>
              <a:buNone/>
            </a:pPr>
            <a:r>
              <a:rPr lang="en-US" dirty="0">
                <a:solidFill>
                  <a:schemeClr val="bg1"/>
                </a:solidFill>
                <a:latin typeface="Consolas" panose="020B0609020204030204" pitchFamily="49" charset="0"/>
              </a:rPr>
              <a:t>	spool[in] = data;</a:t>
            </a:r>
          </a:p>
          <a:p>
            <a:pPr marL="0" indent="0" defTabSz="457200">
              <a:lnSpc>
                <a:spcPct val="100000"/>
              </a:lnSpc>
              <a:spcBef>
                <a:spcPts val="0"/>
              </a:spcBef>
              <a:buNone/>
            </a:pPr>
            <a:r>
              <a:rPr lang="en-US" dirty="0">
                <a:solidFill>
                  <a:schemeClr val="bg1"/>
                </a:solidFill>
                <a:latin typeface="Consolas" panose="020B0609020204030204" pitchFamily="49" charset="0"/>
              </a:rPr>
              <a:t>	in++;</a:t>
            </a:r>
          </a:p>
          <a:p>
            <a:pPr marL="0" indent="0" defTabSz="457200">
              <a:lnSpc>
                <a:spcPct val="100000"/>
              </a:lnSpc>
              <a:spcBef>
                <a:spcPts val="0"/>
              </a:spcBef>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unlock_p</a:t>
            </a:r>
            <a:r>
              <a:rPr lang="en-US" dirty="0">
                <a:solidFill>
                  <a:schemeClr val="bg1"/>
                </a:solidFill>
                <a:latin typeface="Consolas" panose="020B0609020204030204" pitchFamily="49" charset="0"/>
              </a:rPr>
              <a:t>();</a:t>
            </a:r>
          </a:p>
          <a:p>
            <a:pPr marL="0" indent="0" defTabSz="457200">
              <a:lnSpc>
                <a:spcPct val="100000"/>
              </a:lnSpc>
              <a:spcBef>
                <a:spcPts val="0"/>
              </a:spcBef>
              <a:buNone/>
            </a:pPr>
            <a:r>
              <a:rPr lang="en-US" dirty="0">
                <a:solidFill>
                  <a:schemeClr val="bg1"/>
                </a:solidFill>
                <a:latin typeface="Consolas" panose="020B0609020204030204" pitchFamily="49" charset="0"/>
              </a:rPr>
              <a:t>}</a:t>
            </a:r>
          </a:p>
        </p:txBody>
      </p:sp>
      <p:grpSp>
        <p:nvGrpSpPr>
          <p:cNvPr id="12" name="Group 11" descr="in">
            <a:extLst>
              <a:ext uri="{FF2B5EF4-FFF2-40B4-BE49-F238E27FC236}">
                <a16:creationId xmlns:a16="http://schemas.microsoft.com/office/drawing/2014/main" id="{1D2702DD-89AD-9CDD-6EC4-8F0F0A9DD037}"/>
              </a:ext>
            </a:extLst>
          </p:cNvPr>
          <p:cNvGrpSpPr/>
          <p:nvPr/>
        </p:nvGrpSpPr>
        <p:grpSpPr>
          <a:xfrm>
            <a:off x="10518760" y="3133282"/>
            <a:ext cx="1063640" cy="361032"/>
            <a:chOff x="10518760" y="2861140"/>
            <a:chExt cx="1063640" cy="361032"/>
          </a:xfrm>
        </p:grpSpPr>
        <p:sp>
          <p:nvSpPr>
            <p:cNvPr id="34" name="Rectangle 33">
              <a:extLst>
                <a:ext uri="{FF2B5EF4-FFF2-40B4-BE49-F238E27FC236}">
                  <a16:creationId xmlns:a16="http://schemas.microsoft.com/office/drawing/2014/main" id="{B2C12E6D-B549-EBB9-2527-648D86B59434}"/>
                </a:ext>
              </a:extLst>
            </p:cNvPr>
            <p:cNvSpPr/>
            <p:nvPr/>
          </p:nvSpPr>
          <p:spPr>
            <a:xfrm>
              <a:off x="10793080" y="2861140"/>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in</a:t>
              </a:r>
            </a:p>
          </p:txBody>
        </p:sp>
        <p:cxnSp>
          <p:nvCxnSpPr>
            <p:cNvPr id="37" name="Straight Arrow Connector 36">
              <a:extLst>
                <a:ext uri="{FF2B5EF4-FFF2-40B4-BE49-F238E27FC236}">
                  <a16:creationId xmlns:a16="http://schemas.microsoft.com/office/drawing/2014/main" id="{6AC73FEF-0E77-4CD9-7BA3-D56CEC414586}"/>
                </a:ext>
                <a:ext uri="{C183D7F6-B498-43B3-948B-1728B52AA6E4}">
                  <adec:decorative xmlns:adec="http://schemas.microsoft.com/office/drawing/2017/decorative" val="1"/>
                </a:ext>
              </a:extLst>
            </p:cNvPr>
            <p:cNvCxnSpPr>
              <a:cxnSpLocks/>
            </p:cNvCxnSpPr>
            <p:nvPr/>
          </p:nvCxnSpPr>
          <p:spPr>
            <a:xfrm flipH="1">
              <a:off x="10518760" y="3041656"/>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C3BB1F19-3F5F-F68E-06FB-ADDF6423942D}"/>
              </a:ext>
            </a:extLst>
          </p:cNvPr>
          <p:cNvSpPr txBox="1"/>
          <p:nvPr/>
        </p:nvSpPr>
        <p:spPr>
          <a:xfrm>
            <a:off x="11636389" y="3129132"/>
            <a:ext cx="312906" cy="369332"/>
          </a:xfrm>
          <a:prstGeom prst="rect">
            <a:avLst/>
          </a:prstGeom>
          <a:noFill/>
        </p:spPr>
        <p:txBody>
          <a:bodyPr wrap="none" rtlCol="0">
            <a:spAutoFit/>
          </a:bodyPr>
          <a:lstStyle/>
          <a:p>
            <a:r>
              <a:rPr lang="en-US" b="1" dirty="0">
                <a:latin typeface="Consolas" panose="020B0609020204030204" pitchFamily="49" charset="0"/>
              </a:rPr>
              <a:t>9</a:t>
            </a:r>
          </a:p>
        </p:txBody>
      </p:sp>
      <p:sp>
        <p:nvSpPr>
          <p:cNvPr id="43" name="Rectangle: Rounded Corners 42">
            <a:extLst>
              <a:ext uri="{FF2B5EF4-FFF2-40B4-BE49-F238E27FC236}">
                <a16:creationId xmlns:a16="http://schemas.microsoft.com/office/drawing/2014/main" id="{10FF26B5-AD51-BDF6-2EE4-EDE717EAC66C}"/>
              </a:ext>
            </a:extLst>
          </p:cNvPr>
          <p:cNvSpPr/>
          <p:nvPr/>
        </p:nvSpPr>
        <p:spPr>
          <a:xfrm>
            <a:off x="5574191" y="3479041"/>
            <a:ext cx="789320" cy="361032"/>
          </a:xfrm>
          <a:prstGeom prst="round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P1</a:t>
            </a:r>
          </a:p>
        </p:txBody>
      </p:sp>
      <p:sp>
        <p:nvSpPr>
          <p:cNvPr id="45" name="Rectangle: Rounded Corners 44">
            <a:extLst>
              <a:ext uri="{FF2B5EF4-FFF2-40B4-BE49-F238E27FC236}">
                <a16:creationId xmlns:a16="http://schemas.microsoft.com/office/drawing/2014/main" id="{B2F2DCB8-56B7-BF23-F9FF-76C9A0308CEB}"/>
              </a:ext>
            </a:extLst>
          </p:cNvPr>
          <p:cNvSpPr/>
          <p:nvPr/>
        </p:nvSpPr>
        <p:spPr>
          <a:xfrm>
            <a:off x="5574191" y="4286895"/>
            <a:ext cx="789320" cy="361032"/>
          </a:xfrm>
          <a:prstGeom prst="round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P2</a:t>
            </a:r>
          </a:p>
        </p:txBody>
      </p:sp>
      <p:sp>
        <p:nvSpPr>
          <p:cNvPr id="15" name="Rectangle 14">
            <a:extLst>
              <a:ext uri="{FF2B5EF4-FFF2-40B4-BE49-F238E27FC236}">
                <a16:creationId xmlns:a16="http://schemas.microsoft.com/office/drawing/2014/main" id="{D54A32C7-7F1D-77CA-15DC-1139C0105B25}"/>
              </a:ext>
              <a:ext uri="{C183D7F6-B498-43B3-948B-1728B52AA6E4}">
                <adec:decorative xmlns:adec="http://schemas.microsoft.com/office/drawing/2017/decorative" val="1"/>
              </a:ext>
            </a:extLst>
          </p:cNvPr>
          <p:cNvSpPr/>
          <p:nvPr/>
        </p:nvSpPr>
        <p:spPr>
          <a:xfrm>
            <a:off x="1729384" y="3612548"/>
            <a:ext cx="736600"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Connector: Elbow 16">
            <a:extLst>
              <a:ext uri="{FF2B5EF4-FFF2-40B4-BE49-F238E27FC236}">
                <a16:creationId xmlns:a16="http://schemas.microsoft.com/office/drawing/2014/main" id="{D675A846-4547-6765-5044-02EADBA8A9C8}"/>
              </a:ext>
              <a:ext uri="{C183D7F6-B498-43B3-948B-1728B52AA6E4}">
                <adec:decorative xmlns:adec="http://schemas.microsoft.com/office/drawing/2017/decorative" val="1"/>
              </a:ext>
            </a:extLst>
          </p:cNvPr>
          <p:cNvCxnSpPr>
            <a:stCxn id="43" idx="1"/>
            <a:endCxn id="15" idx="3"/>
          </p:cNvCxnSpPr>
          <p:nvPr/>
        </p:nvCxnSpPr>
        <p:spPr>
          <a:xfrm rot="10800000" flipV="1">
            <a:off x="2465985" y="3659557"/>
            <a:ext cx="3108207" cy="114170"/>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0932271-935E-89CA-26FD-CD99D385D3D0}"/>
              </a:ext>
              <a:ext uri="{C183D7F6-B498-43B3-948B-1728B52AA6E4}">
                <adec:decorative xmlns:adec="http://schemas.microsoft.com/office/drawing/2017/decorative" val="1"/>
              </a:ext>
            </a:extLst>
          </p:cNvPr>
          <p:cNvSpPr/>
          <p:nvPr/>
        </p:nvSpPr>
        <p:spPr>
          <a:xfrm>
            <a:off x="2699681" y="3864468"/>
            <a:ext cx="736600"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101DB614-D2A0-B4C6-0E28-1F7A86BEBE4F}"/>
              </a:ext>
            </a:extLst>
          </p:cNvPr>
          <p:cNvSpPr/>
          <p:nvPr/>
        </p:nvSpPr>
        <p:spPr>
          <a:xfrm>
            <a:off x="7691929" y="2810989"/>
            <a:ext cx="2743200" cy="33048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a:t>
            </a:r>
          </a:p>
        </p:txBody>
      </p:sp>
      <p:grpSp>
        <p:nvGrpSpPr>
          <p:cNvPr id="74" name="Group 73" descr="in">
            <a:extLst>
              <a:ext uri="{FF2B5EF4-FFF2-40B4-BE49-F238E27FC236}">
                <a16:creationId xmlns:a16="http://schemas.microsoft.com/office/drawing/2014/main" id="{D6382783-7809-EC60-D3EE-849AA7FB8D12}"/>
              </a:ext>
            </a:extLst>
          </p:cNvPr>
          <p:cNvGrpSpPr/>
          <p:nvPr/>
        </p:nvGrpSpPr>
        <p:grpSpPr>
          <a:xfrm>
            <a:off x="10518760" y="2795906"/>
            <a:ext cx="1063640" cy="361032"/>
            <a:chOff x="10518760" y="2861140"/>
            <a:chExt cx="1063640" cy="361032"/>
          </a:xfrm>
        </p:grpSpPr>
        <p:sp>
          <p:nvSpPr>
            <p:cNvPr id="75" name="Rectangle 74">
              <a:extLst>
                <a:ext uri="{FF2B5EF4-FFF2-40B4-BE49-F238E27FC236}">
                  <a16:creationId xmlns:a16="http://schemas.microsoft.com/office/drawing/2014/main" id="{44CF9BF4-791F-55CF-F39F-CCFCDF39C562}"/>
                </a:ext>
              </a:extLst>
            </p:cNvPr>
            <p:cNvSpPr/>
            <p:nvPr/>
          </p:nvSpPr>
          <p:spPr>
            <a:xfrm>
              <a:off x="10793080" y="2861140"/>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in</a:t>
              </a:r>
            </a:p>
          </p:txBody>
        </p:sp>
        <p:cxnSp>
          <p:nvCxnSpPr>
            <p:cNvPr id="76" name="Straight Arrow Connector 75">
              <a:extLst>
                <a:ext uri="{FF2B5EF4-FFF2-40B4-BE49-F238E27FC236}">
                  <a16:creationId xmlns:a16="http://schemas.microsoft.com/office/drawing/2014/main" id="{22795ADD-6760-81CF-F23D-04684F5D7ED2}"/>
                </a:ext>
                <a:ext uri="{C183D7F6-B498-43B3-948B-1728B52AA6E4}">
                  <adec:decorative xmlns:adec="http://schemas.microsoft.com/office/drawing/2017/decorative" val="1"/>
                </a:ext>
              </a:extLst>
            </p:cNvPr>
            <p:cNvCxnSpPr>
              <a:cxnSpLocks/>
            </p:cNvCxnSpPr>
            <p:nvPr/>
          </p:nvCxnSpPr>
          <p:spPr>
            <a:xfrm flipH="1">
              <a:off x="10518760" y="3041656"/>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B303B28F-553B-7D2F-A86A-6D9F11832CBD}"/>
              </a:ext>
            </a:extLst>
          </p:cNvPr>
          <p:cNvSpPr txBox="1"/>
          <p:nvPr/>
        </p:nvSpPr>
        <p:spPr>
          <a:xfrm>
            <a:off x="11636389" y="2791756"/>
            <a:ext cx="437940" cy="369332"/>
          </a:xfrm>
          <a:prstGeom prst="rect">
            <a:avLst/>
          </a:prstGeom>
          <a:noFill/>
        </p:spPr>
        <p:txBody>
          <a:bodyPr wrap="none" rtlCol="0">
            <a:spAutoFit/>
          </a:bodyPr>
          <a:lstStyle/>
          <a:p>
            <a:r>
              <a:rPr lang="en-US" b="1" dirty="0">
                <a:latin typeface="Consolas" panose="020B0609020204030204" pitchFamily="49" charset="0"/>
              </a:rPr>
              <a:t>10</a:t>
            </a:r>
          </a:p>
        </p:txBody>
      </p:sp>
      <p:grpSp>
        <p:nvGrpSpPr>
          <p:cNvPr id="78" name="Group 77" descr="in">
            <a:extLst>
              <a:ext uri="{FF2B5EF4-FFF2-40B4-BE49-F238E27FC236}">
                <a16:creationId xmlns:a16="http://schemas.microsoft.com/office/drawing/2014/main" id="{3AC866D8-FF13-F9A8-659A-5238FE391B56}"/>
              </a:ext>
            </a:extLst>
          </p:cNvPr>
          <p:cNvGrpSpPr/>
          <p:nvPr/>
        </p:nvGrpSpPr>
        <p:grpSpPr>
          <a:xfrm>
            <a:off x="10518760" y="2453043"/>
            <a:ext cx="1063640" cy="361032"/>
            <a:chOff x="10518760" y="2861140"/>
            <a:chExt cx="1063640" cy="361032"/>
          </a:xfrm>
        </p:grpSpPr>
        <p:sp>
          <p:nvSpPr>
            <p:cNvPr id="79" name="Rectangle 78">
              <a:extLst>
                <a:ext uri="{FF2B5EF4-FFF2-40B4-BE49-F238E27FC236}">
                  <a16:creationId xmlns:a16="http://schemas.microsoft.com/office/drawing/2014/main" id="{F85A8064-B998-E2DB-3297-6174DD091EDA}"/>
                </a:ext>
              </a:extLst>
            </p:cNvPr>
            <p:cNvSpPr/>
            <p:nvPr/>
          </p:nvSpPr>
          <p:spPr>
            <a:xfrm>
              <a:off x="10793080" y="2861140"/>
              <a:ext cx="789320" cy="361032"/>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latin typeface="Consolas" panose="020B0609020204030204" pitchFamily="49" charset="0"/>
                </a:rPr>
                <a:t>in</a:t>
              </a:r>
            </a:p>
          </p:txBody>
        </p:sp>
        <p:cxnSp>
          <p:nvCxnSpPr>
            <p:cNvPr id="80" name="Straight Arrow Connector 79">
              <a:extLst>
                <a:ext uri="{FF2B5EF4-FFF2-40B4-BE49-F238E27FC236}">
                  <a16:creationId xmlns:a16="http://schemas.microsoft.com/office/drawing/2014/main" id="{8F1EDD23-8F0E-62BE-C7E8-AFCFA4760939}"/>
                </a:ext>
                <a:ext uri="{C183D7F6-B498-43B3-948B-1728B52AA6E4}">
                  <adec:decorative xmlns:adec="http://schemas.microsoft.com/office/drawing/2017/decorative" val="1"/>
                </a:ext>
              </a:extLst>
            </p:cNvPr>
            <p:cNvCxnSpPr>
              <a:cxnSpLocks/>
            </p:cNvCxnSpPr>
            <p:nvPr/>
          </p:nvCxnSpPr>
          <p:spPr>
            <a:xfrm flipH="1">
              <a:off x="10518760" y="3041656"/>
              <a:ext cx="27432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51A84DC5-E422-3FB8-6C82-8627FC5D2482}"/>
              </a:ext>
            </a:extLst>
          </p:cNvPr>
          <p:cNvSpPr txBox="1"/>
          <p:nvPr/>
        </p:nvSpPr>
        <p:spPr>
          <a:xfrm>
            <a:off x="11636389" y="2448893"/>
            <a:ext cx="437940" cy="369332"/>
          </a:xfrm>
          <a:prstGeom prst="rect">
            <a:avLst/>
          </a:prstGeom>
          <a:noFill/>
        </p:spPr>
        <p:txBody>
          <a:bodyPr wrap="none" rtlCol="0">
            <a:spAutoFit/>
          </a:bodyPr>
          <a:lstStyle/>
          <a:p>
            <a:r>
              <a:rPr lang="en-US" b="1" dirty="0">
                <a:latin typeface="Consolas" panose="020B0609020204030204" pitchFamily="49" charset="0"/>
              </a:rPr>
              <a:t>11</a:t>
            </a:r>
          </a:p>
        </p:txBody>
      </p:sp>
      <p:sp>
        <p:nvSpPr>
          <p:cNvPr id="69" name="Rectangle 68">
            <a:extLst>
              <a:ext uri="{FF2B5EF4-FFF2-40B4-BE49-F238E27FC236}">
                <a16:creationId xmlns:a16="http://schemas.microsoft.com/office/drawing/2014/main" id="{B0F96D31-1181-78A1-DB31-001D88D0F798}"/>
              </a:ext>
              <a:ext uri="{C183D7F6-B498-43B3-948B-1728B52AA6E4}">
                <adec:decorative xmlns:adec="http://schemas.microsoft.com/office/drawing/2017/decorative" val="1"/>
              </a:ext>
            </a:extLst>
          </p:cNvPr>
          <p:cNvSpPr/>
          <p:nvPr/>
        </p:nvSpPr>
        <p:spPr>
          <a:xfrm>
            <a:off x="1195662" y="4149097"/>
            <a:ext cx="736600"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36030B49-1140-22C2-73DB-B4AC1FD11297}"/>
              </a:ext>
              <a:ext uri="{C183D7F6-B498-43B3-948B-1728B52AA6E4}">
                <adec:decorative xmlns:adec="http://schemas.microsoft.com/office/drawing/2017/decorative" val="1"/>
              </a:ext>
            </a:extLst>
          </p:cNvPr>
          <p:cNvSpPr/>
          <p:nvPr/>
        </p:nvSpPr>
        <p:spPr>
          <a:xfrm>
            <a:off x="1963081" y="4444185"/>
            <a:ext cx="736600" cy="322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Connector: Elbow 72">
            <a:extLst>
              <a:ext uri="{FF2B5EF4-FFF2-40B4-BE49-F238E27FC236}">
                <a16:creationId xmlns:a16="http://schemas.microsoft.com/office/drawing/2014/main" id="{3A468550-FE79-DC36-1D54-F96ED048D1DF}"/>
              </a:ext>
              <a:ext uri="{C183D7F6-B498-43B3-948B-1728B52AA6E4}">
                <adec:decorative xmlns:adec="http://schemas.microsoft.com/office/drawing/2017/decorative" val="1"/>
              </a:ext>
            </a:extLst>
          </p:cNvPr>
          <p:cNvCxnSpPr>
            <a:cxnSpLocks/>
            <a:stCxn id="43" idx="1"/>
            <a:endCxn id="66" idx="3"/>
          </p:cNvCxnSpPr>
          <p:nvPr/>
        </p:nvCxnSpPr>
        <p:spPr>
          <a:xfrm rot="10800000" flipV="1">
            <a:off x="3436281" y="3659557"/>
            <a:ext cx="2137910" cy="366090"/>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80C42BD9-8630-D0E7-0E0F-494144EE3819}"/>
              </a:ext>
              <a:ext uri="{C183D7F6-B498-43B3-948B-1728B52AA6E4}">
                <adec:decorative xmlns:adec="http://schemas.microsoft.com/office/drawing/2017/decorative" val="1"/>
              </a:ext>
            </a:extLst>
          </p:cNvPr>
          <p:cNvCxnSpPr>
            <a:cxnSpLocks/>
            <a:stCxn id="43" idx="1"/>
            <a:endCxn id="69" idx="3"/>
          </p:cNvCxnSpPr>
          <p:nvPr/>
        </p:nvCxnSpPr>
        <p:spPr>
          <a:xfrm rot="10800000" flipV="1">
            <a:off x="1932263" y="3659556"/>
            <a:ext cx="3641929" cy="650719"/>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D9889A42-424B-D57F-1290-8E2B439E63F1}"/>
              </a:ext>
              <a:ext uri="{C183D7F6-B498-43B3-948B-1728B52AA6E4}">
                <adec:decorative xmlns:adec="http://schemas.microsoft.com/office/drawing/2017/decorative" val="1"/>
              </a:ext>
            </a:extLst>
          </p:cNvPr>
          <p:cNvCxnSpPr>
            <a:cxnSpLocks/>
            <a:stCxn id="45" idx="1"/>
            <a:endCxn id="15" idx="3"/>
          </p:cNvCxnSpPr>
          <p:nvPr/>
        </p:nvCxnSpPr>
        <p:spPr>
          <a:xfrm rot="10800000">
            <a:off x="2465985" y="3773727"/>
            <a:ext cx="3108207" cy="693684"/>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6D5EC04-2E17-0858-B3DF-62F64543A38C}"/>
              </a:ext>
              <a:ext uri="{C183D7F6-B498-43B3-948B-1728B52AA6E4}">
                <adec:decorative xmlns:adec="http://schemas.microsoft.com/office/drawing/2017/decorative" val="1"/>
              </a:ext>
            </a:extLst>
          </p:cNvPr>
          <p:cNvCxnSpPr>
            <a:cxnSpLocks/>
            <a:stCxn id="43" idx="1"/>
            <a:endCxn id="71" idx="3"/>
          </p:cNvCxnSpPr>
          <p:nvPr/>
        </p:nvCxnSpPr>
        <p:spPr>
          <a:xfrm rot="10800000" flipV="1">
            <a:off x="2699681" y="3659556"/>
            <a:ext cx="2874510" cy="945807"/>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2787D2A4-85A3-40EE-82D1-04CBCCDF5D9C}"/>
              </a:ext>
              <a:ext uri="{C183D7F6-B498-43B3-948B-1728B52AA6E4}">
                <adec:decorative xmlns:adec="http://schemas.microsoft.com/office/drawing/2017/decorative" val="1"/>
              </a:ext>
            </a:extLst>
          </p:cNvPr>
          <p:cNvCxnSpPr>
            <a:cxnSpLocks/>
            <a:stCxn id="45" idx="1"/>
            <a:endCxn id="66" idx="3"/>
          </p:cNvCxnSpPr>
          <p:nvPr/>
        </p:nvCxnSpPr>
        <p:spPr>
          <a:xfrm rot="10800000">
            <a:off x="3436281" y="4025647"/>
            <a:ext cx="2137910" cy="441764"/>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1D1AAE6-0CDB-89EA-D7A7-2D128203696F}"/>
              </a:ext>
              <a:ext uri="{C183D7F6-B498-43B3-948B-1728B52AA6E4}">
                <adec:decorative xmlns:adec="http://schemas.microsoft.com/office/drawing/2017/decorative" val="1"/>
              </a:ext>
            </a:extLst>
          </p:cNvPr>
          <p:cNvCxnSpPr>
            <a:cxnSpLocks/>
            <a:stCxn id="45" idx="1"/>
            <a:endCxn id="69" idx="3"/>
          </p:cNvCxnSpPr>
          <p:nvPr/>
        </p:nvCxnSpPr>
        <p:spPr>
          <a:xfrm rot="10800000">
            <a:off x="1932263" y="4310277"/>
            <a:ext cx="3641929" cy="157135"/>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E6B7F86F-985C-342F-F1D6-DA088B406A4C}"/>
              </a:ext>
              <a:ext uri="{C183D7F6-B498-43B3-948B-1728B52AA6E4}">
                <adec:decorative xmlns:adec="http://schemas.microsoft.com/office/drawing/2017/decorative" val="1"/>
              </a:ext>
            </a:extLst>
          </p:cNvPr>
          <p:cNvCxnSpPr>
            <a:cxnSpLocks/>
            <a:stCxn id="45" idx="1"/>
            <a:endCxn id="71" idx="3"/>
          </p:cNvCxnSpPr>
          <p:nvPr/>
        </p:nvCxnSpPr>
        <p:spPr>
          <a:xfrm rot="10800000" flipV="1">
            <a:off x="2699681" y="4467410"/>
            <a:ext cx="2874510" cy="137953"/>
          </a:xfrm>
          <a:prstGeom prst="bentConnector3">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45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right)">
                                      <p:cBhvr>
                                        <p:cTn id="12" dur="750"/>
                                        <p:tgtEl>
                                          <p:spTgt spid="73"/>
                                        </p:tgtEl>
                                      </p:cBhvr>
                                    </p:animEffect>
                                  </p:childTnLst>
                                </p:cTn>
                              </p:par>
                              <p:par>
                                <p:cTn id="13" presetID="10" presetClass="exit" presetSubtype="0" fill="hold" nodeType="withEffect">
                                  <p:stCondLst>
                                    <p:cond delay="0"/>
                                  </p:stCondLst>
                                  <p:childTnLst>
                                    <p:animEffect transition="out" filter="fade">
                                      <p:cBhvr>
                                        <p:cTn id="14" dur="750"/>
                                        <p:tgtEl>
                                          <p:spTgt spid="17"/>
                                        </p:tgtEl>
                                      </p:cBhvr>
                                    </p:animEffect>
                                    <p:set>
                                      <p:cBhvr>
                                        <p:cTn id="15" dur="1" fill="hold">
                                          <p:stCondLst>
                                            <p:cond delay="749"/>
                                          </p:stCondLst>
                                        </p:cTn>
                                        <p:tgtEl>
                                          <p:spTgt spid="17"/>
                                        </p:tgtEl>
                                        <p:attrNameLst>
                                          <p:attrName>style.visibility</p:attrName>
                                        </p:attrNameLst>
                                      </p:cBhvr>
                                      <p:to>
                                        <p:strVal val="hidden"/>
                                      </p:to>
                                    </p:se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wipe(right)">
                                      <p:cBhvr>
                                        <p:cTn id="24" dur="750"/>
                                        <p:tgtEl>
                                          <p:spTgt spid="82"/>
                                        </p:tgtEl>
                                      </p:cBhvr>
                                    </p:animEffect>
                                  </p:childTnLst>
                                </p:cTn>
                              </p:par>
                              <p:par>
                                <p:cTn id="25" presetID="10" presetClass="exit" presetSubtype="0" fill="hold" nodeType="withEffect">
                                  <p:stCondLst>
                                    <p:cond delay="0"/>
                                  </p:stCondLst>
                                  <p:childTnLst>
                                    <p:animEffect transition="out" filter="fade">
                                      <p:cBhvr>
                                        <p:cTn id="26" dur="750"/>
                                        <p:tgtEl>
                                          <p:spTgt spid="73"/>
                                        </p:tgtEl>
                                      </p:cBhvr>
                                    </p:animEffect>
                                    <p:set>
                                      <p:cBhvr>
                                        <p:cTn id="27" dur="1" fill="hold">
                                          <p:stCondLst>
                                            <p:cond delay="749"/>
                                          </p:stCondLst>
                                        </p:cTn>
                                        <p:tgtEl>
                                          <p:spTgt spid="73"/>
                                        </p:tgtEl>
                                        <p:attrNameLst>
                                          <p:attrName>style.visibility</p:attrName>
                                        </p:attrNameLst>
                                      </p:cBhvr>
                                      <p:to>
                                        <p:strVal val="hidden"/>
                                      </p:to>
                                    </p:set>
                                  </p:childTnLst>
                                </p:cTn>
                              </p:par>
                            </p:childTnLst>
                          </p:cTn>
                        </p:par>
                        <p:par>
                          <p:cTn id="28" fill="hold">
                            <p:stCondLst>
                              <p:cond delay="750"/>
                            </p:stCondLst>
                            <p:childTnLst>
                              <p:par>
                                <p:cTn id="29" presetID="7" presetClass="emph" presetSubtype="2" fill="hold" nodeType="afterEffect">
                                  <p:stCondLst>
                                    <p:cond delay="0"/>
                                  </p:stCondLst>
                                  <p:childTnLst>
                                    <p:animClr clrSpc="rgb" dir="cw">
                                      <p:cBhvr>
                                        <p:cTn id="30" dur="1000" fill="hold"/>
                                        <p:tgtEl>
                                          <p:spTgt spid="82"/>
                                        </p:tgtEl>
                                        <p:attrNameLst>
                                          <p:attrName>stroke.color</p:attrName>
                                        </p:attrNameLst>
                                      </p:cBhvr>
                                      <p:to>
                                        <a:srgbClr val="FFFFFF"/>
                                      </p:to>
                                    </p:animClr>
                                    <p:set>
                                      <p:cBhvr>
                                        <p:cTn id="31" dur="1000" fill="hold"/>
                                        <p:tgtEl>
                                          <p:spTgt spid="82"/>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wipe(right)">
                                      <p:cBhvr>
                                        <p:cTn id="36" dur="75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7" presetClass="emph" presetSubtype="2" fill="hold" nodeType="clickEffect">
                                  <p:stCondLst>
                                    <p:cond delay="0"/>
                                  </p:stCondLst>
                                  <p:childTnLst>
                                    <p:animClr clrSpc="rgb" dir="cw">
                                      <p:cBhvr>
                                        <p:cTn id="40" dur="1000" fill="hold"/>
                                        <p:tgtEl>
                                          <p:spTgt spid="83"/>
                                        </p:tgtEl>
                                        <p:attrNameLst>
                                          <p:attrName>stroke.color</p:attrName>
                                        </p:attrNameLst>
                                      </p:cBhvr>
                                      <p:to>
                                        <a:srgbClr val="FFFFFF"/>
                                      </p:to>
                                    </p:animClr>
                                    <p:set>
                                      <p:cBhvr>
                                        <p:cTn id="41" dur="1000" fill="hold"/>
                                        <p:tgtEl>
                                          <p:spTgt spid="83"/>
                                        </p:tgtEl>
                                        <p:attrNameLst>
                                          <p:attrName>stroke.on</p:attrName>
                                        </p:attrNameLst>
                                      </p:cBhvr>
                                      <p:to>
                                        <p:strVal val="true"/>
                                      </p:to>
                                    </p:set>
                                  </p:childTnLst>
                                </p:cTn>
                              </p:par>
                            </p:childTnLst>
                          </p:cTn>
                        </p:par>
                        <p:par>
                          <p:cTn id="42" fill="hold">
                            <p:stCondLst>
                              <p:cond delay="1000"/>
                            </p:stCondLst>
                            <p:childTnLst>
                              <p:par>
                                <p:cTn id="43" presetID="7" presetClass="emph" presetSubtype="2" fill="hold" nodeType="afterEffect">
                                  <p:stCondLst>
                                    <p:cond delay="0"/>
                                  </p:stCondLst>
                                  <p:childTnLst>
                                    <p:animClr clrSpc="rgb" dir="cw">
                                      <p:cBhvr>
                                        <p:cTn id="44" dur="500" fill="hold"/>
                                        <p:tgtEl>
                                          <p:spTgt spid="82"/>
                                        </p:tgtEl>
                                        <p:attrNameLst>
                                          <p:attrName>stroke.color</p:attrName>
                                        </p:attrNameLst>
                                      </p:cBhvr>
                                      <p:to>
                                        <a:srgbClr val="FF7300"/>
                                      </p:to>
                                    </p:animClr>
                                    <p:set>
                                      <p:cBhvr>
                                        <p:cTn id="45" dur="500" fill="hold"/>
                                        <p:tgtEl>
                                          <p:spTgt spid="82"/>
                                        </p:tgtEl>
                                        <p:attrNameLst>
                                          <p:attrName>stroke.on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2"/>
                                        </p:tgtEl>
                                      </p:cBhvr>
                                    </p:animEffect>
                                    <p:set>
                                      <p:cBhvr>
                                        <p:cTn id="50" dur="1" fill="hold">
                                          <p:stCondLst>
                                            <p:cond delay="499"/>
                                          </p:stCondLst>
                                        </p:cTn>
                                        <p:tgtEl>
                                          <p:spTgt spid="12"/>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82"/>
                                        </p:tgtEl>
                                      </p:cBhvr>
                                    </p:animEffect>
                                    <p:set>
                                      <p:cBhvr>
                                        <p:cTn id="56" dur="1" fill="hold">
                                          <p:stCondLst>
                                            <p:cond delay="499"/>
                                          </p:stCondLst>
                                        </p:cTn>
                                        <p:tgtEl>
                                          <p:spTgt spid="82"/>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par>
                          <p:cTn id="63" fill="hold">
                            <p:stCondLst>
                              <p:cond delay="500"/>
                            </p:stCondLst>
                            <p:childTnLst>
                              <p:par>
                                <p:cTn id="64" presetID="22" presetClass="entr" presetSubtype="2" fill="hold" nodeType="after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right)">
                                      <p:cBhvr>
                                        <p:cTn id="66" dur="750"/>
                                        <p:tgtEl>
                                          <p:spTgt spid="84"/>
                                        </p:tgtEl>
                                      </p:cBhvr>
                                    </p:animEffect>
                                  </p:childTnLst>
                                </p:cTn>
                              </p:par>
                            </p:childTnLst>
                          </p:cTn>
                        </p:par>
                      </p:childTnLst>
                    </p:cTn>
                  </p:par>
                  <p:par>
                    <p:cTn id="67" fill="hold">
                      <p:stCondLst>
                        <p:cond delay="indefinite"/>
                      </p:stCondLst>
                      <p:childTnLst>
                        <p:par>
                          <p:cTn id="68" fill="hold">
                            <p:stCondLst>
                              <p:cond delay="0"/>
                            </p:stCondLst>
                            <p:childTnLst>
                              <p:par>
                                <p:cTn id="69" presetID="7" presetClass="emph" presetSubtype="2" fill="hold" nodeType="clickEffect">
                                  <p:stCondLst>
                                    <p:cond delay="0"/>
                                  </p:stCondLst>
                                  <p:childTnLst>
                                    <p:animClr clrSpc="rgb" dir="cw">
                                      <p:cBhvr>
                                        <p:cTn id="70" dur="1000" fill="hold"/>
                                        <p:tgtEl>
                                          <p:spTgt spid="83"/>
                                        </p:tgtEl>
                                        <p:attrNameLst>
                                          <p:attrName>stroke.color</p:attrName>
                                        </p:attrNameLst>
                                      </p:cBhvr>
                                      <p:to>
                                        <a:srgbClr val="FF7300"/>
                                      </p:to>
                                    </p:animClr>
                                    <p:set>
                                      <p:cBhvr>
                                        <p:cTn id="71" dur="1000" fill="hold"/>
                                        <p:tgtEl>
                                          <p:spTgt spid="83"/>
                                        </p:tgtEl>
                                        <p:attrNameLst>
                                          <p:attrName>stroke.on</p:attrName>
                                        </p:attrNameLst>
                                      </p:cBhvr>
                                      <p:to>
                                        <p:strVal val="true"/>
                                      </p:to>
                                    </p:set>
                                  </p:childTnLst>
                                </p:cTn>
                              </p:par>
                              <p:par>
                                <p:cTn id="72" presetID="10" presetClass="exit" presetSubtype="0" fill="hold" nodeType="withEffect">
                                  <p:stCondLst>
                                    <p:cond delay="0"/>
                                  </p:stCondLst>
                                  <p:childTnLst>
                                    <p:animEffect transition="out" filter="fade">
                                      <p:cBhvr>
                                        <p:cTn id="73" dur="500"/>
                                        <p:tgtEl>
                                          <p:spTgt spid="84"/>
                                        </p:tgtEl>
                                      </p:cBhvr>
                                    </p:animEffect>
                                    <p:set>
                                      <p:cBhvr>
                                        <p:cTn id="74" dur="1" fill="hold">
                                          <p:stCondLst>
                                            <p:cond delay="499"/>
                                          </p:stCondLst>
                                        </p:cTn>
                                        <p:tgtEl>
                                          <p:spTgt spid="84"/>
                                        </p:tgtEl>
                                        <p:attrNameLst>
                                          <p:attrName>style.visibility</p:attrName>
                                        </p:attrNameLst>
                                      </p:cBhvr>
                                      <p:to>
                                        <p:strVal val="hidden"/>
                                      </p:to>
                                    </p:set>
                                  </p:childTnLst>
                                </p:cTn>
                              </p:par>
                            </p:childTnLst>
                          </p:cTn>
                        </p:par>
                        <p:par>
                          <p:cTn id="75" fill="hold">
                            <p:stCondLst>
                              <p:cond delay="1000"/>
                            </p:stCondLst>
                            <p:childTnLst>
                              <p:par>
                                <p:cTn id="76" presetID="22" presetClass="entr" presetSubtype="2" fill="hold" nodeType="afterEffect">
                                  <p:stCondLst>
                                    <p:cond delay="0"/>
                                  </p:stCondLst>
                                  <p:childTnLst>
                                    <p:set>
                                      <p:cBhvr>
                                        <p:cTn id="77" dur="1" fill="hold">
                                          <p:stCondLst>
                                            <p:cond delay="0"/>
                                          </p:stCondLst>
                                        </p:cTn>
                                        <p:tgtEl>
                                          <p:spTgt spid="85"/>
                                        </p:tgtEl>
                                        <p:attrNameLst>
                                          <p:attrName>style.visibility</p:attrName>
                                        </p:attrNameLst>
                                      </p:cBhvr>
                                      <p:to>
                                        <p:strVal val="visible"/>
                                      </p:to>
                                    </p:set>
                                    <p:animEffect transition="in" filter="wipe(right)">
                                      <p:cBhvr>
                                        <p:cTn id="78" dur="750"/>
                                        <p:tgtEl>
                                          <p:spTgt spid="85"/>
                                        </p:tgtEl>
                                      </p:cBhvr>
                                    </p:animEffect>
                                  </p:childTnLst>
                                </p:cTn>
                              </p:par>
                              <p:par>
                                <p:cTn id="79" presetID="10" presetClass="exit" presetSubtype="0" fill="hold" nodeType="withEffect">
                                  <p:stCondLst>
                                    <p:cond delay="0"/>
                                  </p:stCondLst>
                                  <p:childTnLst>
                                    <p:animEffect transition="out" filter="fade">
                                      <p:cBhvr>
                                        <p:cTn id="80" dur="500"/>
                                        <p:tgtEl>
                                          <p:spTgt spid="83"/>
                                        </p:tgtEl>
                                      </p:cBhvr>
                                    </p:animEffect>
                                    <p:set>
                                      <p:cBhvr>
                                        <p:cTn id="81" dur="1" fill="hold">
                                          <p:stCondLst>
                                            <p:cond delay="499"/>
                                          </p:stCondLst>
                                        </p:cTn>
                                        <p:tgtEl>
                                          <p:spTgt spid="83"/>
                                        </p:tgtEl>
                                        <p:attrNameLst>
                                          <p:attrName>style.visibility</p:attrName>
                                        </p:attrNameLst>
                                      </p:cBhvr>
                                      <p:to>
                                        <p:strVal val="hidden"/>
                                      </p:to>
                                    </p:set>
                                  </p:childTnLst>
                                </p:cTn>
                              </p:par>
                            </p:childTnLst>
                          </p:cTn>
                        </p:par>
                        <p:par>
                          <p:cTn id="82" fill="hold">
                            <p:stCondLst>
                              <p:cond delay="1750"/>
                            </p:stCondLst>
                            <p:childTnLst>
                              <p:par>
                                <p:cTn id="83" presetID="10" presetClass="entr" presetSubtype="0"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750"/>
                                        <p:tgtEl>
                                          <p:spTgt spid="70"/>
                                        </p:tgtEl>
                                      </p:cBhvr>
                                    </p:animEffect>
                                  </p:childTnLst>
                                </p:cTn>
                              </p:par>
                            </p:childTnLst>
                          </p:cTn>
                        </p:par>
                        <p:par>
                          <p:cTn id="86" fill="hold">
                            <p:stCondLst>
                              <p:cond delay="2500"/>
                            </p:stCondLst>
                            <p:childTnLst>
                              <p:par>
                                <p:cTn id="87" presetID="10" presetClass="exit" presetSubtype="0" fill="hold" nodeType="afterEffect">
                                  <p:stCondLst>
                                    <p:cond delay="0"/>
                                  </p:stCondLst>
                                  <p:childTnLst>
                                    <p:animEffect transition="out" filter="fade">
                                      <p:cBhvr>
                                        <p:cTn id="88" dur="750"/>
                                        <p:tgtEl>
                                          <p:spTgt spid="85"/>
                                        </p:tgtEl>
                                      </p:cBhvr>
                                    </p:animEffect>
                                    <p:set>
                                      <p:cBhvr>
                                        <p:cTn id="89" dur="1" fill="hold">
                                          <p:stCondLst>
                                            <p:cond delay="749"/>
                                          </p:stCondLst>
                                        </p:cTn>
                                        <p:tgtEl>
                                          <p:spTgt spid="85"/>
                                        </p:tgtEl>
                                        <p:attrNameLst>
                                          <p:attrName>style.visibility</p:attrName>
                                        </p:attrNameLst>
                                      </p:cBhvr>
                                      <p:to>
                                        <p:strVal val="hidden"/>
                                      </p:to>
                                    </p:set>
                                  </p:childTnLst>
                                </p:cTn>
                              </p:par>
                            </p:childTnLst>
                          </p:cTn>
                        </p:par>
                        <p:par>
                          <p:cTn id="90" fill="hold">
                            <p:stCondLst>
                              <p:cond delay="3250"/>
                            </p:stCondLst>
                            <p:childTnLst>
                              <p:par>
                                <p:cTn id="91" presetID="22" presetClass="entr" presetSubtype="2" fill="hold" nodeType="after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wipe(right)">
                                      <p:cBhvr>
                                        <p:cTn id="93" dur="750"/>
                                        <p:tgtEl>
                                          <p:spTgt spid="8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74"/>
                                        </p:tgtEl>
                                      </p:cBhvr>
                                    </p:animEffect>
                                    <p:set>
                                      <p:cBhvr>
                                        <p:cTn id="98" dur="1" fill="hold">
                                          <p:stCondLst>
                                            <p:cond delay="499"/>
                                          </p:stCondLst>
                                        </p:cTn>
                                        <p:tgtEl>
                                          <p:spTgt spid="74"/>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77"/>
                                        </p:tgtEl>
                                      </p:cBhvr>
                                    </p:animEffect>
                                    <p:set>
                                      <p:cBhvr>
                                        <p:cTn id="101" dur="1" fill="hold">
                                          <p:stCondLst>
                                            <p:cond delay="499"/>
                                          </p:stCondLst>
                                        </p:cTn>
                                        <p:tgtEl>
                                          <p:spTgt spid="77"/>
                                        </p:tgtEl>
                                        <p:attrNameLst>
                                          <p:attrName>style.visibility</p:attrName>
                                        </p:attrNameLst>
                                      </p:cBhvr>
                                      <p:to>
                                        <p:strVal val="hidden"/>
                                      </p:to>
                                    </p:set>
                                  </p:childTnLst>
                                </p:cTn>
                              </p:par>
                              <p:par>
                                <p:cTn id="102" presetID="10" presetClass="entr" presetSubtype="0" fill="hold" nodeType="with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fade">
                                      <p:cBhvr>
                                        <p:cTn id="104" dur="500"/>
                                        <p:tgtEl>
                                          <p:spTgt spid="7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500"/>
                                        <p:tgtEl>
                                          <p:spTgt spid="8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nodeType="clickEffect">
                                  <p:stCondLst>
                                    <p:cond delay="0"/>
                                  </p:stCondLst>
                                  <p:childTnLst>
                                    <p:set>
                                      <p:cBhvr>
                                        <p:cTn id="111" dur="1" fill="hold">
                                          <p:stCondLst>
                                            <p:cond delay="0"/>
                                          </p:stCondLst>
                                        </p:cTn>
                                        <p:tgtEl>
                                          <p:spTgt spid="92"/>
                                        </p:tgtEl>
                                        <p:attrNameLst>
                                          <p:attrName>style.visibility</p:attrName>
                                        </p:attrNameLst>
                                      </p:cBhvr>
                                      <p:to>
                                        <p:strVal val="visible"/>
                                      </p:to>
                                    </p:set>
                                    <p:animEffect transition="in" filter="wipe(right)">
                                      <p:cBhvr>
                                        <p:cTn id="112" dur="750"/>
                                        <p:tgtEl>
                                          <p:spTgt spid="92"/>
                                        </p:tgtEl>
                                      </p:cBhvr>
                                    </p:animEffect>
                                  </p:childTnLst>
                                </p:cTn>
                              </p:par>
                              <p:par>
                                <p:cTn id="113" presetID="10" presetClass="exit" presetSubtype="0" fill="hold" nodeType="withEffect">
                                  <p:stCondLst>
                                    <p:cond delay="0"/>
                                  </p:stCondLst>
                                  <p:childTnLst>
                                    <p:animEffect transition="out" filter="fade">
                                      <p:cBhvr>
                                        <p:cTn id="114" dur="500"/>
                                        <p:tgtEl>
                                          <p:spTgt spid="89"/>
                                        </p:tgtEl>
                                      </p:cBhvr>
                                    </p:animEffect>
                                    <p:set>
                                      <p:cBhvr>
                                        <p:cTn id="115"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1" grpId="0"/>
      <p:bldP spid="70" grpId="0" animBg="1"/>
      <p:bldP spid="77" grpId="0"/>
      <p:bldP spid="77" grpId="1"/>
      <p:bldP spid="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D17FF-73FF-F1F4-B3E8-F1909ED02853}"/>
              </a:ext>
            </a:extLst>
          </p:cNvPr>
          <p:cNvSpPr>
            <a:spLocks noGrp="1"/>
          </p:cNvSpPr>
          <p:nvPr>
            <p:ph type="title"/>
          </p:nvPr>
        </p:nvSpPr>
        <p:spPr>
          <a:xfrm>
            <a:off x="609600" y="555162"/>
            <a:ext cx="4876800" cy="1375761"/>
          </a:xfrm>
        </p:spPr>
        <p:txBody>
          <a:bodyPr/>
          <a:lstStyle/>
          <a:p>
            <a:r>
              <a:rPr lang="en-US" dirty="0"/>
              <a:t>Solution: </a:t>
            </a:r>
            <a:br>
              <a:rPr lang="en-US" dirty="0"/>
            </a:br>
            <a:r>
              <a:rPr lang="en-US" dirty="0"/>
              <a:t>Critical Regions</a:t>
            </a:r>
          </a:p>
        </p:txBody>
      </p:sp>
      <p:sp>
        <p:nvSpPr>
          <p:cNvPr id="2" name="Text Placeholder 1">
            <a:extLst>
              <a:ext uri="{FF2B5EF4-FFF2-40B4-BE49-F238E27FC236}">
                <a16:creationId xmlns:a16="http://schemas.microsoft.com/office/drawing/2014/main" id="{B4F5A224-CE0D-3713-E4BC-8C2B245242CA}"/>
              </a:ext>
            </a:extLst>
          </p:cNvPr>
          <p:cNvSpPr>
            <a:spLocks noGrp="1"/>
          </p:cNvSpPr>
          <p:nvPr>
            <p:ph type="body" sz="quarter" idx="15"/>
          </p:nvPr>
        </p:nvSpPr>
        <p:spPr>
          <a:xfrm>
            <a:off x="609600" y="1776548"/>
            <a:ext cx="5257800" cy="4796185"/>
          </a:xfrm>
        </p:spPr>
        <p:txBody>
          <a:bodyPr>
            <a:spAutoFit/>
          </a:bodyPr>
          <a:lstStyle/>
          <a:p>
            <a:pPr marL="230188" indent="-230188">
              <a:buClr>
                <a:schemeClr val="tx1"/>
              </a:buClr>
              <a:buSzPct val="140000"/>
              <a:buFont typeface="Arial" panose="020B0604020202020204" pitchFamily="34" charset="0"/>
              <a:buChar char="•"/>
            </a:pPr>
            <a:r>
              <a:rPr lang="en-US" dirty="0"/>
              <a:t>Besides executing critical regions atomically, other conditions must be met to avoid race conditions. </a:t>
            </a:r>
            <a:br>
              <a:rPr lang="en-US" dirty="0"/>
            </a:br>
            <a:endParaRPr lang="en-US" sz="1200" dirty="0"/>
          </a:p>
          <a:p>
            <a:pPr marL="230188" indent="-230188">
              <a:buClr>
                <a:schemeClr val="tx1"/>
              </a:buClr>
              <a:buSzPct val="140000"/>
              <a:buFont typeface="Arial" panose="020B0604020202020204" pitchFamily="34" charset="0"/>
              <a:buChar char="•"/>
            </a:pPr>
            <a:r>
              <a:rPr lang="en-US" dirty="0"/>
              <a:t>To avoid race conditions, we must maintain the following properties</a:t>
            </a:r>
          </a:p>
          <a:p>
            <a:pPr marL="631825" lvl="1">
              <a:lnSpc>
                <a:spcPct val="100000"/>
              </a:lnSpc>
              <a:spcBef>
                <a:spcPts val="1000"/>
              </a:spcBef>
              <a:buClr>
                <a:schemeClr val="tx1"/>
              </a:buClr>
            </a:pPr>
            <a:r>
              <a:rPr lang="en-US" sz="1800" b="1" dirty="0">
                <a:solidFill>
                  <a:schemeClr val="tx1"/>
                </a:solidFill>
              </a:rPr>
              <a:t>Concurrency</a:t>
            </a:r>
            <a:r>
              <a:rPr lang="en-US" sz="1800" b="1" dirty="0">
                <a:solidFill>
                  <a:schemeClr val="bg1"/>
                </a:solidFill>
              </a:rPr>
              <a:t>: </a:t>
            </a:r>
            <a:r>
              <a:rPr lang="en-US" sz="1800" dirty="0">
                <a:solidFill>
                  <a:schemeClr val="bg1"/>
                </a:solidFill>
              </a:rPr>
              <a:t>No assumptions may be made about speed or number of CPUs. </a:t>
            </a:r>
          </a:p>
          <a:p>
            <a:pPr marL="631825" lvl="1">
              <a:lnSpc>
                <a:spcPct val="100000"/>
              </a:lnSpc>
              <a:spcBef>
                <a:spcPts val="1000"/>
              </a:spcBef>
              <a:buClr>
                <a:schemeClr val="tx1"/>
              </a:buClr>
            </a:pPr>
            <a:r>
              <a:rPr lang="en-US" sz="1800" b="1" dirty="0">
                <a:solidFill>
                  <a:schemeClr val="tx1"/>
                </a:solidFill>
              </a:rPr>
              <a:t>Safety</a:t>
            </a:r>
            <a:r>
              <a:rPr lang="en-US" sz="1800" b="1" dirty="0">
                <a:solidFill>
                  <a:schemeClr val="bg1"/>
                </a:solidFill>
              </a:rPr>
              <a:t>: </a:t>
            </a:r>
            <a:r>
              <a:rPr lang="en-US" sz="1800" dirty="0">
                <a:solidFill>
                  <a:schemeClr val="bg1"/>
                </a:solidFill>
              </a:rPr>
              <a:t>No two processes may be simultaneously within their (related) CRs. </a:t>
            </a:r>
          </a:p>
          <a:p>
            <a:pPr marL="631825" lvl="1">
              <a:lnSpc>
                <a:spcPct val="100000"/>
              </a:lnSpc>
              <a:spcBef>
                <a:spcPts val="1000"/>
              </a:spcBef>
              <a:buClr>
                <a:schemeClr val="tx1"/>
              </a:buClr>
            </a:pPr>
            <a:r>
              <a:rPr lang="en-US" sz="1800" b="1" dirty="0">
                <a:solidFill>
                  <a:schemeClr val="tx1"/>
                </a:solidFill>
              </a:rPr>
              <a:t>Liveness</a:t>
            </a:r>
            <a:r>
              <a:rPr lang="en-US" sz="1800" b="1" dirty="0">
                <a:solidFill>
                  <a:schemeClr val="bg1"/>
                </a:solidFill>
              </a:rPr>
              <a:t>: </a:t>
            </a:r>
            <a:r>
              <a:rPr lang="en-US" sz="1800" dirty="0">
                <a:solidFill>
                  <a:schemeClr val="bg1"/>
                </a:solidFill>
              </a:rPr>
              <a:t>No process running outside of the CR may block other processes inside it.</a:t>
            </a:r>
          </a:p>
          <a:p>
            <a:pPr marL="631825" lvl="1">
              <a:lnSpc>
                <a:spcPct val="100000"/>
              </a:lnSpc>
              <a:spcBef>
                <a:spcPts val="1000"/>
              </a:spcBef>
              <a:buClr>
                <a:schemeClr val="tx1"/>
              </a:buClr>
            </a:pPr>
            <a:r>
              <a:rPr lang="en-US" sz="1800" b="1" dirty="0">
                <a:solidFill>
                  <a:schemeClr val="tx1"/>
                </a:solidFill>
              </a:rPr>
              <a:t>Liveness</a:t>
            </a:r>
            <a:r>
              <a:rPr lang="en-US" sz="1800" b="1" dirty="0">
                <a:solidFill>
                  <a:schemeClr val="bg1"/>
                </a:solidFill>
              </a:rPr>
              <a:t>: </a:t>
            </a:r>
            <a:r>
              <a:rPr lang="en-US" sz="1800" dirty="0">
                <a:solidFill>
                  <a:schemeClr val="bg1"/>
                </a:solidFill>
              </a:rPr>
              <a:t>No process should have to wait forever to enter its critical region.</a:t>
            </a:r>
          </a:p>
        </p:txBody>
      </p:sp>
      <p:pic>
        <p:nvPicPr>
          <p:cNvPr id="5" name="Picture 4" descr="Businesswoman counting four">
            <a:extLst>
              <a:ext uri="{FF2B5EF4-FFF2-40B4-BE49-F238E27FC236}">
                <a16:creationId xmlns:a16="http://schemas.microsoft.com/office/drawing/2014/main" id="{76224C95-087F-B836-5FE8-96D8ECFF54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7339" y="0"/>
            <a:ext cx="2671968" cy="6858000"/>
          </a:xfrm>
          <a:prstGeom prst="rect">
            <a:avLst/>
          </a:prstGeom>
        </p:spPr>
      </p:pic>
    </p:spTree>
    <p:extLst>
      <p:ext uri="{BB962C8B-B14F-4D97-AF65-F5344CB8AC3E}">
        <p14:creationId xmlns:p14="http://schemas.microsoft.com/office/powerpoint/2010/main" val="2577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42C2-BE1E-EC4C-86EB-579920C9F9A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475306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2010807"/>
          </a:xfrm>
        </p:spPr>
        <p:txBody>
          <a:bodyPr/>
          <a:lstStyle/>
          <a:p>
            <a:pPr marL="285750" indent="-285750">
              <a:lnSpc>
                <a:spcPct val="100000"/>
              </a:lnSpc>
              <a:buFont typeface="Arial" panose="020B0604020202020204" pitchFamily="34" charset="0"/>
              <a:buChar char="•"/>
            </a:pPr>
            <a:r>
              <a:rPr lang="en-US" sz="1800" dirty="0" err="1"/>
              <a:t>Adaixo</a:t>
            </a:r>
            <a:r>
              <a:rPr lang="en-US" sz="1800" dirty="0"/>
              <a:t>, M. (2019). </a:t>
            </a:r>
            <a:r>
              <a:rPr lang="en-US" sz="1800" i="1" dirty="0"/>
              <a:t>Graphic illustration of balls</a:t>
            </a:r>
            <a:r>
              <a:rPr lang="en-US" sz="1800" dirty="0"/>
              <a:t> [Online Image]. </a:t>
            </a:r>
            <a:r>
              <a:rPr lang="en-US" sz="1800" dirty="0" err="1"/>
              <a:t>Mikea</a:t>
            </a:r>
            <a:r>
              <a:rPr lang="en-US" sz="1800" dirty="0"/>
              <a:t> Dev. </a:t>
            </a:r>
            <a:r>
              <a:rPr lang="en-US" sz="1800" dirty="0">
                <a:hlinkClick r:id="rId2"/>
              </a:rPr>
              <a:t>https://mikeadev.net/2019/11/parallelizing-ray-tracing/</a:t>
            </a:r>
            <a:r>
              <a:rPr lang="en-US" sz="1800" dirty="0"/>
              <a:t> </a:t>
            </a:r>
          </a:p>
          <a:p>
            <a:pPr marL="285750" indent="-285750">
              <a:lnSpc>
                <a:spcPct val="100000"/>
              </a:lnSpc>
              <a:buFont typeface="Arial" panose="020B0604020202020204" pitchFamily="34" charset="0"/>
              <a:buChar char="•"/>
            </a:pPr>
            <a:r>
              <a:rPr lang="en-US" sz="1800" dirty="0" err="1"/>
              <a:t>Iconbunny</a:t>
            </a:r>
            <a:r>
              <a:rPr lang="en-US" sz="1800" dirty="0"/>
              <a:t>. (2022). Pipe icon [Online Image]. The Noun Project. </a:t>
            </a:r>
            <a:r>
              <a:rPr lang="en-US" sz="1800" dirty="0">
                <a:hlinkClick r:id="rId3"/>
              </a:rPr>
              <a:t>https://thenounproject.com/icon/pipes-4689097/</a:t>
            </a:r>
            <a:r>
              <a:rPr lang="en-US" sz="1800" dirty="0"/>
              <a:t> </a:t>
            </a:r>
          </a:p>
          <a:p>
            <a:pPr marL="285750" indent="-285750">
              <a:lnSpc>
                <a:spcPct val="100000"/>
              </a:lnSpc>
              <a:buFont typeface="Arial" panose="020B0604020202020204" pitchFamily="34" charset="0"/>
              <a:buChar char="•"/>
            </a:pPr>
            <a:r>
              <a:rPr lang="en-US" sz="1800" dirty="0"/>
              <a:t>Peddie, J. (2020). </a:t>
            </a:r>
            <a:r>
              <a:rPr lang="en-US" sz="1800" i="1" dirty="0"/>
              <a:t>Drawing of ray tracing </a:t>
            </a:r>
            <a:r>
              <a:rPr lang="en-US" sz="1800" dirty="0"/>
              <a:t>[Online Image]. Graphic Speak. </a:t>
            </a:r>
            <a:r>
              <a:rPr lang="en-US" sz="1800" dirty="0">
                <a:hlinkClick r:id="rId4"/>
              </a:rPr>
              <a:t>https://gfxspeak.com/2020/09/28/the-levels-tracing/</a:t>
            </a:r>
            <a:r>
              <a:rPr lang="en-US" sz="1800" dirty="0"/>
              <a:t> </a:t>
            </a:r>
            <a:endParaRPr lang="en-US" sz="1800" dirty="0">
              <a:solidFill>
                <a:schemeClr val="bg1"/>
              </a:solidFill>
            </a:endParaRPr>
          </a:p>
        </p:txBody>
      </p:sp>
    </p:spTree>
    <p:extLst>
      <p:ext uri="{BB962C8B-B14F-4D97-AF65-F5344CB8AC3E}">
        <p14:creationId xmlns:p14="http://schemas.microsoft.com/office/powerpoint/2010/main" val="3882759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5896E4-2D92-CF0A-27E0-B4839B31C211}"/>
              </a:ext>
            </a:extLst>
          </p:cNvPr>
          <p:cNvSpPr>
            <a:spLocks noGrp="1"/>
          </p:cNvSpPr>
          <p:nvPr>
            <p:ph type="title"/>
          </p:nvPr>
        </p:nvSpPr>
        <p:spPr>
          <a:xfrm>
            <a:off x="609600" y="555162"/>
            <a:ext cx="6478803" cy="849463"/>
          </a:xfrm>
        </p:spPr>
        <p:txBody>
          <a:bodyPr>
            <a:spAutoFit/>
          </a:bodyPr>
          <a:lstStyle/>
          <a:p>
            <a:r>
              <a:rPr lang="en-US" dirty="0"/>
              <a:t>What Is a Thread, Anyway?</a:t>
            </a:r>
          </a:p>
        </p:txBody>
      </p:sp>
      <p:sp>
        <p:nvSpPr>
          <p:cNvPr id="32" name="Rounded Rectangle 27">
            <a:extLst>
              <a:ext uri="{FF2B5EF4-FFF2-40B4-BE49-F238E27FC236}">
                <a16:creationId xmlns:a16="http://schemas.microsoft.com/office/drawing/2014/main" id="{CF854B3F-CEAC-36DD-6B1A-8AEBE4A39F8B}"/>
              </a:ext>
            </a:extLst>
          </p:cNvPr>
          <p:cNvSpPr>
            <a:spLocks/>
          </p:cNvSpPr>
          <p:nvPr/>
        </p:nvSpPr>
        <p:spPr>
          <a:xfrm>
            <a:off x="1180721" y="1964668"/>
            <a:ext cx="3932062"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Single-Threaded Process</a:t>
            </a:r>
          </a:p>
        </p:txBody>
      </p:sp>
      <p:sp>
        <p:nvSpPr>
          <p:cNvPr id="40" name="Rectangle 39">
            <a:extLst>
              <a:ext uri="{FF2B5EF4-FFF2-40B4-BE49-F238E27FC236}">
                <a16:creationId xmlns:a16="http://schemas.microsoft.com/office/drawing/2014/main" id="{31CCBF04-2A6A-0488-A82E-214B7F50EB6A}"/>
              </a:ext>
              <a:ext uri="{C183D7F6-B498-43B3-948B-1728B52AA6E4}">
                <adec:decorative xmlns:adec="http://schemas.microsoft.com/office/drawing/2017/decorative" val="1"/>
              </a:ext>
            </a:extLst>
          </p:cNvPr>
          <p:cNvSpPr/>
          <p:nvPr/>
        </p:nvSpPr>
        <p:spPr>
          <a:xfrm>
            <a:off x="1180721" y="2627201"/>
            <a:ext cx="3932062"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F45603F-7391-C260-B253-A791E4445108}"/>
              </a:ext>
              <a:ext uri="{C183D7F6-B498-43B3-948B-1728B52AA6E4}">
                <adec:decorative xmlns:adec="http://schemas.microsoft.com/office/drawing/2017/decorative" val="1"/>
              </a:ext>
            </a:extLst>
          </p:cNvPr>
          <p:cNvSpPr/>
          <p:nvPr/>
        </p:nvSpPr>
        <p:spPr>
          <a:xfrm>
            <a:off x="1180721" y="3166617"/>
            <a:ext cx="3932062"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7B06F1-BDAB-06D3-0327-57547BCE09DF}"/>
              </a:ext>
              <a:ext uri="{C183D7F6-B498-43B3-948B-1728B52AA6E4}">
                <adec:decorative xmlns:adec="http://schemas.microsoft.com/office/drawing/2017/decorative" val="1"/>
              </a:ext>
            </a:extLst>
          </p:cNvPr>
          <p:cNvSpPr/>
          <p:nvPr/>
        </p:nvSpPr>
        <p:spPr>
          <a:xfrm>
            <a:off x="1180721" y="3706034"/>
            <a:ext cx="3932062" cy="18696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C365AC6-6D0E-BF4E-A7A0-1343716AB861}"/>
              </a:ext>
              <a:ext uri="{C183D7F6-B498-43B3-948B-1728B52AA6E4}">
                <adec:decorative xmlns:adec="http://schemas.microsoft.com/office/drawing/2017/decorative" val="1"/>
              </a:ext>
            </a:extLst>
          </p:cNvPr>
          <p:cNvSpPr/>
          <p:nvPr/>
        </p:nvSpPr>
        <p:spPr>
          <a:xfrm>
            <a:off x="2566978" y="2703314"/>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data</a:t>
            </a:r>
          </a:p>
        </p:txBody>
      </p:sp>
      <p:sp>
        <p:nvSpPr>
          <p:cNvPr id="34" name="Rectangle 33">
            <a:extLst>
              <a:ext uri="{FF2B5EF4-FFF2-40B4-BE49-F238E27FC236}">
                <a16:creationId xmlns:a16="http://schemas.microsoft.com/office/drawing/2014/main" id="{6E997659-0280-A225-AE0E-930F28D75E1C}"/>
              </a:ext>
              <a:ext uri="{C183D7F6-B498-43B3-948B-1728B52AA6E4}">
                <adec:decorative xmlns:adec="http://schemas.microsoft.com/office/drawing/2017/decorative" val="1"/>
              </a:ext>
            </a:extLst>
          </p:cNvPr>
          <p:cNvSpPr/>
          <p:nvPr/>
        </p:nvSpPr>
        <p:spPr>
          <a:xfrm>
            <a:off x="3818563" y="2703314"/>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files</a:t>
            </a:r>
          </a:p>
        </p:txBody>
      </p:sp>
      <p:sp>
        <p:nvSpPr>
          <p:cNvPr id="35" name="Rectangle 34">
            <a:extLst>
              <a:ext uri="{FF2B5EF4-FFF2-40B4-BE49-F238E27FC236}">
                <a16:creationId xmlns:a16="http://schemas.microsoft.com/office/drawing/2014/main" id="{65DD6EF5-8AD5-7DC3-D43F-D0874797173D}"/>
              </a:ext>
              <a:ext uri="{C183D7F6-B498-43B3-948B-1728B52AA6E4}">
                <adec:decorative xmlns:adec="http://schemas.microsoft.com/office/drawing/2017/decorative" val="1"/>
              </a:ext>
            </a:extLst>
          </p:cNvPr>
          <p:cNvSpPr/>
          <p:nvPr/>
        </p:nvSpPr>
        <p:spPr>
          <a:xfrm>
            <a:off x="1315393" y="3242730"/>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registers</a:t>
            </a:r>
          </a:p>
        </p:txBody>
      </p:sp>
      <p:sp>
        <p:nvSpPr>
          <p:cNvPr id="36" name="Rectangle 35">
            <a:extLst>
              <a:ext uri="{FF2B5EF4-FFF2-40B4-BE49-F238E27FC236}">
                <a16:creationId xmlns:a16="http://schemas.microsoft.com/office/drawing/2014/main" id="{8E59D757-0CAD-34DA-CC4B-3E38CCD9A8DB}"/>
              </a:ext>
              <a:ext uri="{C183D7F6-B498-43B3-948B-1728B52AA6E4}">
                <adec:decorative xmlns:adec="http://schemas.microsoft.com/office/drawing/2017/decorative" val="1"/>
              </a:ext>
            </a:extLst>
          </p:cNvPr>
          <p:cNvSpPr/>
          <p:nvPr/>
        </p:nvSpPr>
        <p:spPr>
          <a:xfrm>
            <a:off x="3818563" y="3242730"/>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stack</a:t>
            </a:r>
          </a:p>
        </p:txBody>
      </p:sp>
      <p:sp>
        <p:nvSpPr>
          <p:cNvPr id="41" name="Freeform: Shape 40">
            <a:extLst>
              <a:ext uri="{FF2B5EF4-FFF2-40B4-BE49-F238E27FC236}">
                <a16:creationId xmlns:a16="http://schemas.microsoft.com/office/drawing/2014/main" id="{FCDA3687-104D-6ACF-BEAD-B2095C1F9B7B}"/>
              </a:ext>
              <a:ext uri="{C183D7F6-B498-43B3-948B-1728B52AA6E4}">
                <adec:decorative xmlns:adec="http://schemas.microsoft.com/office/drawing/2017/decorative" val="1"/>
              </a:ext>
            </a:extLst>
          </p:cNvPr>
          <p:cNvSpPr/>
          <p:nvPr/>
        </p:nvSpPr>
        <p:spPr>
          <a:xfrm>
            <a:off x="2892097" y="4064640"/>
            <a:ext cx="509310" cy="1152430"/>
          </a:xfrm>
          <a:custGeom>
            <a:avLst/>
            <a:gdLst>
              <a:gd name="connsiteX0" fmla="*/ 163161 w 239375"/>
              <a:gd name="connsiteY0" fmla="*/ 0 h 577850"/>
              <a:gd name="connsiteX1" fmla="*/ 1236 w 239375"/>
              <a:gd name="connsiteY1" fmla="*/ 60325 h 577850"/>
              <a:gd name="connsiteX2" fmla="*/ 239361 w 239375"/>
              <a:gd name="connsiteY2" fmla="*/ 155575 h 577850"/>
              <a:gd name="connsiteX3" fmla="*/ 13936 w 239375"/>
              <a:gd name="connsiteY3" fmla="*/ 266700 h 577850"/>
              <a:gd name="connsiteX4" fmla="*/ 233011 w 239375"/>
              <a:gd name="connsiteY4" fmla="*/ 377825 h 577850"/>
              <a:gd name="connsiteX5" fmla="*/ 45686 w 239375"/>
              <a:gd name="connsiteY5" fmla="*/ 485775 h 577850"/>
              <a:gd name="connsiteX6" fmla="*/ 166336 w 239375"/>
              <a:gd name="connsiteY6" fmla="*/ 57785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75" h="577850">
                <a:moveTo>
                  <a:pt x="163161" y="0"/>
                </a:moveTo>
                <a:cubicBezTo>
                  <a:pt x="75848" y="17198"/>
                  <a:pt x="-11464" y="34396"/>
                  <a:pt x="1236" y="60325"/>
                </a:cubicBezTo>
                <a:cubicBezTo>
                  <a:pt x="13936" y="86254"/>
                  <a:pt x="237244" y="121179"/>
                  <a:pt x="239361" y="155575"/>
                </a:cubicBezTo>
                <a:cubicBezTo>
                  <a:pt x="241478" y="189971"/>
                  <a:pt x="14994" y="229658"/>
                  <a:pt x="13936" y="266700"/>
                </a:cubicBezTo>
                <a:cubicBezTo>
                  <a:pt x="12878" y="303742"/>
                  <a:pt x="227719" y="341312"/>
                  <a:pt x="233011" y="377825"/>
                </a:cubicBezTo>
                <a:cubicBezTo>
                  <a:pt x="238303" y="414338"/>
                  <a:pt x="56798" y="452438"/>
                  <a:pt x="45686" y="485775"/>
                </a:cubicBezTo>
                <a:cubicBezTo>
                  <a:pt x="34574" y="519112"/>
                  <a:pt x="70028" y="569383"/>
                  <a:pt x="166336" y="5778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C08657-FE4A-53A0-69E9-48900543BFB1}"/>
              </a:ext>
              <a:ext uri="{C183D7F6-B498-43B3-948B-1728B52AA6E4}">
                <adec:decorative xmlns:adec="http://schemas.microsoft.com/office/drawing/2017/decorative" val="1"/>
              </a:ext>
            </a:extLst>
          </p:cNvPr>
          <p:cNvSpPr/>
          <p:nvPr/>
        </p:nvSpPr>
        <p:spPr>
          <a:xfrm>
            <a:off x="7049891" y="3164706"/>
            <a:ext cx="3826716"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322F717-46F0-88F4-E393-9C1876B8AC5D}"/>
              </a:ext>
              <a:ext uri="{C183D7F6-B498-43B3-948B-1728B52AA6E4}">
                <adec:decorative xmlns:adec="http://schemas.microsoft.com/office/drawing/2017/decorative" val="1"/>
              </a:ext>
            </a:extLst>
          </p:cNvPr>
          <p:cNvSpPr/>
          <p:nvPr/>
        </p:nvSpPr>
        <p:spPr>
          <a:xfrm>
            <a:off x="7049891" y="3704122"/>
            <a:ext cx="3826716"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EB18921-BA9E-4EB2-64E4-E48894C375E7}"/>
              </a:ext>
              <a:ext uri="{C183D7F6-B498-43B3-948B-1728B52AA6E4}">
                <adec:decorative xmlns:adec="http://schemas.microsoft.com/office/drawing/2017/decorative" val="1"/>
              </a:ext>
            </a:extLst>
          </p:cNvPr>
          <p:cNvSpPr/>
          <p:nvPr/>
        </p:nvSpPr>
        <p:spPr>
          <a:xfrm>
            <a:off x="7049891" y="4243539"/>
            <a:ext cx="3826716" cy="13302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E0B13F3-A30D-6152-AE9B-6DA9CBA1EA87}"/>
              </a:ext>
              <a:ext uri="{C183D7F6-B498-43B3-948B-1728B52AA6E4}">
                <adec:decorative xmlns:adec="http://schemas.microsoft.com/office/drawing/2017/decorative" val="1"/>
              </a:ext>
            </a:extLst>
          </p:cNvPr>
          <p:cNvSpPr/>
          <p:nvPr/>
        </p:nvSpPr>
        <p:spPr>
          <a:xfrm>
            <a:off x="7140380" y="3240819"/>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registers</a:t>
            </a:r>
            <a:endParaRPr lang="en-US" dirty="0">
              <a:solidFill>
                <a:sysClr val="windowText" lastClr="000000"/>
              </a:solidFill>
            </a:endParaRPr>
          </a:p>
        </p:txBody>
      </p:sp>
      <p:sp>
        <p:nvSpPr>
          <p:cNvPr id="47" name="Rectangle 46">
            <a:extLst>
              <a:ext uri="{FF2B5EF4-FFF2-40B4-BE49-F238E27FC236}">
                <a16:creationId xmlns:a16="http://schemas.microsoft.com/office/drawing/2014/main" id="{77EF4A80-F45B-7F86-D3A4-4DA8F267F90D}"/>
              </a:ext>
              <a:ext uri="{C183D7F6-B498-43B3-948B-1728B52AA6E4}">
                <adec:decorative xmlns:adec="http://schemas.microsoft.com/office/drawing/2017/decorative" val="1"/>
              </a:ext>
            </a:extLst>
          </p:cNvPr>
          <p:cNvSpPr/>
          <p:nvPr/>
        </p:nvSpPr>
        <p:spPr>
          <a:xfrm>
            <a:off x="8391965" y="3240819"/>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registers</a:t>
            </a:r>
            <a:endParaRPr lang="en-US" dirty="0">
              <a:solidFill>
                <a:sysClr val="windowText" lastClr="000000"/>
              </a:solidFill>
            </a:endParaRPr>
          </a:p>
        </p:txBody>
      </p:sp>
      <p:sp>
        <p:nvSpPr>
          <p:cNvPr id="48" name="Rectangle 47">
            <a:extLst>
              <a:ext uri="{FF2B5EF4-FFF2-40B4-BE49-F238E27FC236}">
                <a16:creationId xmlns:a16="http://schemas.microsoft.com/office/drawing/2014/main" id="{30989ED7-80E9-7A2E-561B-8E5A7BFE9B31}"/>
              </a:ext>
              <a:ext uri="{C183D7F6-B498-43B3-948B-1728B52AA6E4}">
                <adec:decorative xmlns:adec="http://schemas.microsoft.com/office/drawing/2017/decorative" val="1"/>
              </a:ext>
            </a:extLst>
          </p:cNvPr>
          <p:cNvSpPr/>
          <p:nvPr/>
        </p:nvSpPr>
        <p:spPr>
          <a:xfrm>
            <a:off x="7140380" y="3780235"/>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stack</a:t>
            </a:r>
            <a:endParaRPr lang="en-US" dirty="0">
              <a:solidFill>
                <a:sysClr val="windowText" lastClr="000000"/>
              </a:solidFill>
            </a:endParaRPr>
          </a:p>
        </p:txBody>
      </p:sp>
      <p:sp>
        <p:nvSpPr>
          <p:cNvPr id="49" name="Rectangle 48">
            <a:extLst>
              <a:ext uri="{FF2B5EF4-FFF2-40B4-BE49-F238E27FC236}">
                <a16:creationId xmlns:a16="http://schemas.microsoft.com/office/drawing/2014/main" id="{3FAE23DC-D782-7E6B-2BC8-762475C35837}"/>
              </a:ext>
              <a:ext uri="{C183D7F6-B498-43B3-948B-1728B52AA6E4}">
                <adec:decorative xmlns:adec="http://schemas.microsoft.com/office/drawing/2017/decorative" val="1"/>
              </a:ext>
            </a:extLst>
          </p:cNvPr>
          <p:cNvSpPr/>
          <p:nvPr/>
        </p:nvSpPr>
        <p:spPr>
          <a:xfrm>
            <a:off x="8391965" y="3780235"/>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stack</a:t>
            </a:r>
            <a:endParaRPr lang="en-US" dirty="0">
              <a:solidFill>
                <a:sysClr val="windowText" lastClr="000000"/>
              </a:solidFill>
            </a:endParaRPr>
          </a:p>
        </p:txBody>
      </p:sp>
      <p:sp>
        <p:nvSpPr>
          <p:cNvPr id="51" name="Freeform: Shape 50">
            <a:extLst>
              <a:ext uri="{FF2B5EF4-FFF2-40B4-BE49-F238E27FC236}">
                <a16:creationId xmlns:a16="http://schemas.microsoft.com/office/drawing/2014/main" id="{FC181122-1A6F-DD1F-9129-D53EDD0BCD1D}"/>
              </a:ext>
              <a:ext uri="{C183D7F6-B498-43B3-948B-1728B52AA6E4}">
                <adec:decorative xmlns:adec="http://schemas.microsoft.com/office/drawing/2017/decorative" val="1"/>
              </a:ext>
            </a:extLst>
          </p:cNvPr>
          <p:cNvSpPr/>
          <p:nvPr/>
        </p:nvSpPr>
        <p:spPr>
          <a:xfrm>
            <a:off x="7601241" y="4619727"/>
            <a:ext cx="239375" cy="577850"/>
          </a:xfrm>
          <a:custGeom>
            <a:avLst/>
            <a:gdLst>
              <a:gd name="connsiteX0" fmla="*/ 163161 w 239375"/>
              <a:gd name="connsiteY0" fmla="*/ 0 h 577850"/>
              <a:gd name="connsiteX1" fmla="*/ 1236 w 239375"/>
              <a:gd name="connsiteY1" fmla="*/ 60325 h 577850"/>
              <a:gd name="connsiteX2" fmla="*/ 239361 w 239375"/>
              <a:gd name="connsiteY2" fmla="*/ 155575 h 577850"/>
              <a:gd name="connsiteX3" fmla="*/ 13936 w 239375"/>
              <a:gd name="connsiteY3" fmla="*/ 266700 h 577850"/>
              <a:gd name="connsiteX4" fmla="*/ 233011 w 239375"/>
              <a:gd name="connsiteY4" fmla="*/ 377825 h 577850"/>
              <a:gd name="connsiteX5" fmla="*/ 45686 w 239375"/>
              <a:gd name="connsiteY5" fmla="*/ 485775 h 577850"/>
              <a:gd name="connsiteX6" fmla="*/ 166336 w 239375"/>
              <a:gd name="connsiteY6" fmla="*/ 57785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75" h="577850">
                <a:moveTo>
                  <a:pt x="163161" y="0"/>
                </a:moveTo>
                <a:cubicBezTo>
                  <a:pt x="75848" y="17198"/>
                  <a:pt x="-11464" y="34396"/>
                  <a:pt x="1236" y="60325"/>
                </a:cubicBezTo>
                <a:cubicBezTo>
                  <a:pt x="13936" y="86254"/>
                  <a:pt x="237244" y="121179"/>
                  <a:pt x="239361" y="155575"/>
                </a:cubicBezTo>
                <a:cubicBezTo>
                  <a:pt x="241478" y="189971"/>
                  <a:pt x="14994" y="229658"/>
                  <a:pt x="13936" y="266700"/>
                </a:cubicBezTo>
                <a:cubicBezTo>
                  <a:pt x="12878" y="303742"/>
                  <a:pt x="227719" y="341312"/>
                  <a:pt x="233011" y="377825"/>
                </a:cubicBezTo>
                <a:cubicBezTo>
                  <a:pt x="238303" y="414338"/>
                  <a:pt x="56798" y="452438"/>
                  <a:pt x="45686" y="485775"/>
                </a:cubicBezTo>
                <a:cubicBezTo>
                  <a:pt x="34574" y="519112"/>
                  <a:pt x="70028" y="569383"/>
                  <a:pt x="166336" y="5778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6E1F0FC-E529-6F88-8E48-A491D4E1B110}"/>
              </a:ext>
              <a:ext uri="{C183D7F6-B498-43B3-948B-1728B52AA6E4}">
                <adec:decorative xmlns:adec="http://schemas.microsoft.com/office/drawing/2017/decorative" val="1"/>
              </a:ext>
            </a:extLst>
          </p:cNvPr>
          <p:cNvSpPr/>
          <p:nvPr/>
        </p:nvSpPr>
        <p:spPr>
          <a:xfrm>
            <a:off x="7049891" y="2627200"/>
            <a:ext cx="3826716"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DD1341-A18F-1E6E-5EBF-811CE19CD4FA}"/>
              </a:ext>
              <a:ext uri="{C183D7F6-B498-43B3-948B-1728B52AA6E4}">
                <adec:decorative xmlns:adec="http://schemas.microsoft.com/office/drawing/2017/decorative" val="1"/>
              </a:ext>
            </a:extLst>
          </p:cNvPr>
          <p:cNvSpPr/>
          <p:nvPr/>
        </p:nvSpPr>
        <p:spPr>
          <a:xfrm>
            <a:off x="8391965" y="2703313"/>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data</a:t>
            </a:r>
          </a:p>
        </p:txBody>
      </p:sp>
      <p:sp>
        <p:nvSpPr>
          <p:cNvPr id="60" name="Rectangle 59">
            <a:extLst>
              <a:ext uri="{FF2B5EF4-FFF2-40B4-BE49-F238E27FC236}">
                <a16:creationId xmlns:a16="http://schemas.microsoft.com/office/drawing/2014/main" id="{B870E57A-F9D1-787D-63F7-1A471C3320B9}"/>
              </a:ext>
              <a:ext uri="{C183D7F6-B498-43B3-948B-1728B52AA6E4}">
                <adec:decorative xmlns:adec="http://schemas.microsoft.com/office/drawing/2017/decorative" val="1"/>
              </a:ext>
            </a:extLst>
          </p:cNvPr>
          <p:cNvSpPr/>
          <p:nvPr/>
        </p:nvSpPr>
        <p:spPr>
          <a:xfrm>
            <a:off x="9643550" y="2703313"/>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files</a:t>
            </a:r>
          </a:p>
        </p:txBody>
      </p:sp>
      <p:sp>
        <p:nvSpPr>
          <p:cNvPr id="61" name="Rectangle 60">
            <a:extLst>
              <a:ext uri="{FF2B5EF4-FFF2-40B4-BE49-F238E27FC236}">
                <a16:creationId xmlns:a16="http://schemas.microsoft.com/office/drawing/2014/main" id="{97445BA5-65EF-CC27-C231-26192E9183F9}"/>
              </a:ext>
              <a:ext uri="{C183D7F6-B498-43B3-948B-1728B52AA6E4}">
                <adec:decorative xmlns:adec="http://schemas.microsoft.com/office/drawing/2017/decorative" val="1"/>
              </a:ext>
            </a:extLst>
          </p:cNvPr>
          <p:cNvSpPr/>
          <p:nvPr/>
        </p:nvSpPr>
        <p:spPr>
          <a:xfrm>
            <a:off x="9643550" y="3240819"/>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registers</a:t>
            </a:r>
            <a:endParaRPr lang="en-US" dirty="0">
              <a:solidFill>
                <a:sysClr val="windowText" lastClr="000000"/>
              </a:solidFill>
            </a:endParaRPr>
          </a:p>
        </p:txBody>
      </p:sp>
      <p:sp>
        <p:nvSpPr>
          <p:cNvPr id="62" name="Rectangle 61">
            <a:extLst>
              <a:ext uri="{FF2B5EF4-FFF2-40B4-BE49-F238E27FC236}">
                <a16:creationId xmlns:a16="http://schemas.microsoft.com/office/drawing/2014/main" id="{995D21E8-E446-CCF1-5B67-393D48E15BF1}"/>
              </a:ext>
              <a:ext uri="{C183D7F6-B498-43B3-948B-1728B52AA6E4}">
                <adec:decorative xmlns:adec="http://schemas.microsoft.com/office/drawing/2017/decorative" val="1"/>
              </a:ext>
            </a:extLst>
          </p:cNvPr>
          <p:cNvSpPr/>
          <p:nvPr/>
        </p:nvSpPr>
        <p:spPr>
          <a:xfrm>
            <a:off x="9643550" y="3780235"/>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stack</a:t>
            </a:r>
            <a:endParaRPr lang="en-US" dirty="0">
              <a:solidFill>
                <a:sysClr val="windowText" lastClr="000000"/>
              </a:solidFill>
            </a:endParaRPr>
          </a:p>
        </p:txBody>
      </p:sp>
      <p:sp>
        <p:nvSpPr>
          <p:cNvPr id="64" name="Freeform: Shape 63">
            <a:extLst>
              <a:ext uri="{FF2B5EF4-FFF2-40B4-BE49-F238E27FC236}">
                <a16:creationId xmlns:a16="http://schemas.microsoft.com/office/drawing/2014/main" id="{6ABC6368-916A-63EC-E5A2-CBF1B5BCEDD8}"/>
              </a:ext>
              <a:ext uri="{C183D7F6-B498-43B3-948B-1728B52AA6E4}">
                <adec:decorative xmlns:adec="http://schemas.microsoft.com/office/drawing/2017/decorative" val="1"/>
              </a:ext>
            </a:extLst>
          </p:cNvPr>
          <p:cNvSpPr/>
          <p:nvPr/>
        </p:nvSpPr>
        <p:spPr>
          <a:xfrm>
            <a:off x="8852826" y="4619727"/>
            <a:ext cx="239375" cy="577850"/>
          </a:xfrm>
          <a:custGeom>
            <a:avLst/>
            <a:gdLst>
              <a:gd name="connsiteX0" fmla="*/ 163161 w 239375"/>
              <a:gd name="connsiteY0" fmla="*/ 0 h 577850"/>
              <a:gd name="connsiteX1" fmla="*/ 1236 w 239375"/>
              <a:gd name="connsiteY1" fmla="*/ 60325 h 577850"/>
              <a:gd name="connsiteX2" fmla="*/ 239361 w 239375"/>
              <a:gd name="connsiteY2" fmla="*/ 155575 h 577850"/>
              <a:gd name="connsiteX3" fmla="*/ 13936 w 239375"/>
              <a:gd name="connsiteY3" fmla="*/ 266700 h 577850"/>
              <a:gd name="connsiteX4" fmla="*/ 233011 w 239375"/>
              <a:gd name="connsiteY4" fmla="*/ 377825 h 577850"/>
              <a:gd name="connsiteX5" fmla="*/ 45686 w 239375"/>
              <a:gd name="connsiteY5" fmla="*/ 485775 h 577850"/>
              <a:gd name="connsiteX6" fmla="*/ 166336 w 239375"/>
              <a:gd name="connsiteY6" fmla="*/ 57785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75" h="577850">
                <a:moveTo>
                  <a:pt x="163161" y="0"/>
                </a:moveTo>
                <a:cubicBezTo>
                  <a:pt x="75848" y="17198"/>
                  <a:pt x="-11464" y="34396"/>
                  <a:pt x="1236" y="60325"/>
                </a:cubicBezTo>
                <a:cubicBezTo>
                  <a:pt x="13936" y="86254"/>
                  <a:pt x="237244" y="121179"/>
                  <a:pt x="239361" y="155575"/>
                </a:cubicBezTo>
                <a:cubicBezTo>
                  <a:pt x="241478" y="189971"/>
                  <a:pt x="14994" y="229658"/>
                  <a:pt x="13936" y="266700"/>
                </a:cubicBezTo>
                <a:cubicBezTo>
                  <a:pt x="12878" y="303742"/>
                  <a:pt x="227719" y="341312"/>
                  <a:pt x="233011" y="377825"/>
                </a:cubicBezTo>
                <a:cubicBezTo>
                  <a:pt x="238303" y="414338"/>
                  <a:pt x="56798" y="452438"/>
                  <a:pt x="45686" y="485775"/>
                </a:cubicBezTo>
                <a:cubicBezTo>
                  <a:pt x="34574" y="519112"/>
                  <a:pt x="70028" y="569383"/>
                  <a:pt x="166336" y="5778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C278CE90-C45E-2C2E-2F08-B585D49D6908}"/>
              </a:ext>
              <a:ext uri="{C183D7F6-B498-43B3-948B-1728B52AA6E4}">
                <adec:decorative xmlns:adec="http://schemas.microsoft.com/office/drawing/2017/decorative" val="1"/>
              </a:ext>
            </a:extLst>
          </p:cNvPr>
          <p:cNvSpPr/>
          <p:nvPr/>
        </p:nvSpPr>
        <p:spPr>
          <a:xfrm>
            <a:off x="10095147" y="4619727"/>
            <a:ext cx="239375" cy="577850"/>
          </a:xfrm>
          <a:custGeom>
            <a:avLst/>
            <a:gdLst>
              <a:gd name="connsiteX0" fmla="*/ 163161 w 239375"/>
              <a:gd name="connsiteY0" fmla="*/ 0 h 577850"/>
              <a:gd name="connsiteX1" fmla="*/ 1236 w 239375"/>
              <a:gd name="connsiteY1" fmla="*/ 60325 h 577850"/>
              <a:gd name="connsiteX2" fmla="*/ 239361 w 239375"/>
              <a:gd name="connsiteY2" fmla="*/ 155575 h 577850"/>
              <a:gd name="connsiteX3" fmla="*/ 13936 w 239375"/>
              <a:gd name="connsiteY3" fmla="*/ 266700 h 577850"/>
              <a:gd name="connsiteX4" fmla="*/ 233011 w 239375"/>
              <a:gd name="connsiteY4" fmla="*/ 377825 h 577850"/>
              <a:gd name="connsiteX5" fmla="*/ 45686 w 239375"/>
              <a:gd name="connsiteY5" fmla="*/ 485775 h 577850"/>
              <a:gd name="connsiteX6" fmla="*/ 166336 w 239375"/>
              <a:gd name="connsiteY6" fmla="*/ 57785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75" h="577850">
                <a:moveTo>
                  <a:pt x="163161" y="0"/>
                </a:moveTo>
                <a:cubicBezTo>
                  <a:pt x="75848" y="17198"/>
                  <a:pt x="-11464" y="34396"/>
                  <a:pt x="1236" y="60325"/>
                </a:cubicBezTo>
                <a:cubicBezTo>
                  <a:pt x="13936" y="86254"/>
                  <a:pt x="237244" y="121179"/>
                  <a:pt x="239361" y="155575"/>
                </a:cubicBezTo>
                <a:cubicBezTo>
                  <a:pt x="241478" y="189971"/>
                  <a:pt x="14994" y="229658"/>
                  <a:pt x="13936" y="266700"/>
                </a:cubicBezTo>
                <a:cubicBezTo>
                  <a:pt x="12878" y="303742"/>
                  <a:pt x="227719" y="341312"/>
                  <a:pt x="233011" y="377825"/>
                </a:cubicBezTo>
                <a:cubicBezTo>
                  <a:pt x="238303" y="414338"/>
                  <a:pt x="56798" y="452438"/>
                  <a:pt x="45686" y="485775"/>
                </a:cubicBezTo>
                <a:cubicBezTo>
                  <a:pt x="34574" y="519112"/>
                  <a:pt x="70028" y="569383"/>
                  <a:pt x="166336" y="5778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63F0E50A-DEBA-75B3-BB3D-A55C177131F5}"/>
              </a:ext>
              <a:ext uri="{C183D7F6-B498-43B3-948B-1728B52AA6E4}">
                <adec:decorative xmlns:adec="http://schemas.microsoft.com/office/drawing/2017/decorative" val="1"/>
              </a:ext>
            </a:extLst>
          </p:cNvPr>
          <p:cNvCxnSpPr/>
          <p:nvPr/>
        </p:nvCxnSpPr>
        <p:spPr>
          <a:xfrm>
            <a:off x="8346720" y="3164705"/>
            <a:ext cx="0" cy="2409061"/>
          </a:xfrm>
          <a:prstGeom prst="line">
            <a:avLst/>
          </a:prstGeom>
          <a:ln w="12700">
            <a:solidFill>
              <a:srgbClr val="1089B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EB70A7E-1023-0DD2-92C9-3B500683A857}"/>
              </a:ext>
              <a:ext uri="{C183D7F6-B498-43B3-948B-1728B52AA6E4}">
                <adec:decorative xmlns:adec="http://schemas.microsoft.com/office/drawing/2017/decorative" val="1"/>
              </a:ext>
            </a:extLst>
          </p:cNvPr>
          <p:cNvCxnSpPr/>
          <p:nvPr/>
        </p:nvCxnSpPr>
        <p:spPr>
          <a:xfrm>
            <a:off x="9593674" y="3164705"/>
            <a:ext cx="0" cy="2409061"/>
          </a:xfrm>
          <a:prstGeom prst="line">
            <a:avLst/>
          </a:prstGeom>
          <a:ln w="12700">
            <a:solidFill>
              <a:srgbClr val="1089B9"/>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59EE8EB-E880-E1C2-35C8-BCFD69CC4CD0}"/>
              </a:ext>
              <a:ext uri="{C183D7F6-B498-43B3-948B-1728B52AA6E4}">
                <adec:decorative xmlns:adec="http://schemas.microsoft.com/office/drawing/2017/decorative" val="1"/>
              </a:ext>
            </a:extLst>
          </p:cNvPr>
          <p:cNvSpPr/>
          <p:nvPr/>
        </p:nvSpPr>
        <p:spPr>
          <a:xfrm>
            <a:off x="7140380" y="2703313"/>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code</a:t>
            </a:r>
          </a:p>
        </p:txBody>
      </p:sp>
      <p:sp>
        <p:nvSpPr>
          <p:cNvPr id="53" name="Rectangle 52">
            <a:extLst>
              <a:ext uri="{FF2B5EF4-FFF2-40B4-BE49-F238E27FC236}">
                <a16:creationId xmlns:a16="http://schemas.microsoft.com/office/drawing/2014/main" id="{5E4C4B52-E565-3C5F-9982-B9A4352A4B7B}"/>
              </a:ext>
              <a:ext uri="{C183D7F6-B498-43B3-948B-1728B52AA6E4}">
                <adec:decorative xmlns:adec="http://schemas.microsoft.com/office/drawing/2017/decorative" val="1"/>
              </a:ext>
            </a:extLst>
          </p:cNvPr>
          <p:cNvSpPr/>
          <p:nvPr/>
        </p:nvSpPr>
        <p:spPr>
          <a:xfrm>
            <a:off x="1315393" y="2703314"/>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code</a:t>
            </a:r>
          </a:p>
        </p:txBody>
      </p:sp>
      <p:sp>
        <p:nvSpPr>
          <p:cNvPr id="54" name="Rounded Rectangle 27">
            <a:extLst>
              <a:ext uri="{FF2B5EF4-FFF2-40B4-BE49-F238E27FC236}">
                <a16:creationId xmlns:a16="http://schemas.microsoft.com/office/drawing/2014/main" id="{1D322525-135B-B919-6004-E26F517CF7D4}"/>
              </a:ext>
            </a:extLst>
          </p:cNvPr>
          <p:cNvSpPr>
            <a:spLocks/>
          </p:cNvSpPr>
          <p:nvPr/>
        </p:nvSpPr>
        <p:spPr>
          <a:xfrm>
            <a:off x="6997218" y="1964668"/>
            <a:ext cx="3932062"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Multithreaded Process</a:t>
            </a:r>
          </a:p>
        </p:txBody>
      </p:sp>
      <p:sp>
        <p:nvSpPr>
          <p:cNvPr id="55" name="TextBox 54">
            <a:extLst>
              <a:ext uri="{FF2B5EF4-FFF2-40B4-BE49-F238E27FC236}">
                <a16:creationId xmlns:a16="http://schemas.microsoft.com/office/drawing/2014/main" id="{AC0F629F-BFDB-9DE5-9DF7-2BC2BE46B819}"/>
              </a:ext>
            </a:extLst>
          </p:cNvPr>
          <p:cNvSpPr txBox="1"/>
          <p:nvPr/>
        </p:nvSpPr>
        <p:spPr>
          <a:xfrm>
            <a:off x="1315394" y="4147034"/>
            <a:ext cx="949556" cy="369332"/>
          </a:xfrm>
          <a:prstGeom prst="rect">
            <a:avLst/>
          </a:prstGeom>
          <a:noFill/>
        </p:spPr>
        <p:txBody>
          <a:bodyPr wrap="square" rtlCol="0">
            <a:spAutoFit/>
          </a:bodyPr>
          <a:lstStyle/>
          <a:p>
            <a:pPr algn="ctr"/>
            <a:r>
              <a:rPr lang="en-US" dirty="0">
                <a:solidFill>
                  <a:sysClr val="windowText" lastClr="000000"/>
                </a:solidFill>
                <a:cs typeface="Calibri" panose="020F0502020204030204" pitchFamily="34" charset="0"/>
              </a:rPr>
              <a:t>Thread</a:t>
            </a:r>
          </a:p>
        </p:txBody>
      </p:sp>
      <p:sp>
        <p:nvSpPr>
          <p:cNvPr id="56" name="Freeform 24">
            <a:extLst>
              <a:ext uri="{FF2B5EF4-FFF2-40B4-BE49-F238E27FC236}">
                <a16:creationId xmlns:a16="http://schemas.microsoft.com/office/drawing/2014/main" id="{8E6561F4-72D4-A866-3E18-91433DE7F097}"/>
              </a:ext>
              <a:ext uri="{C183D7F6-B498-43B3-948B-1728B52AA6E4}">
                <adec:decorative xmlns:adec="http://schemas.microsoft.com/office/drawing/2017/decorative" val="1"/>
              </a:ext>
            </a:extLst>
          </p:cNvPr>
          <p:cNvSpPr/>
          <p:nvPr/>
        </p:nvSpPr>
        <p:spPr>
          <a:xfrm flipH="1">
            <a:off x="2260821" y="4331700"/>
            <a:ext cx="509312" cy="322908"/>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6"/>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1" name="TextBox 70">
            <a:extLst>
              <a:ext uri="{FF2B5EF4-FFF2-40B4-BE49-F238E27FC236}">
                <a16:creationId xmlns:a16="http://schemas.microsoft.com/office/drawing/2014/main" id="{438C0130-DD6D-6A9D-A1FF-E2C0ACB8E671}"/>
              </a:ext>
            </a:extLst>
          </p:cNvPr>
          <p:cNvSpPr txBox="1"/>
          <p:nvPr/>
        </p:nvSpPr>
        <p:spPr>
          <a:xfrm>
            <a:off x="6058210" y="4413623"/>
            <a:ext cx="949556" cy="369332"/>
          </a:xfrm>
          <a:prstGeom prst="rect">
            <a:avLst/>
          </a:prstGeom>
          <a:noFill/>
        </p:spPr>
        <p:txBody>
          <a:bodyPr wrap="square" rtlCol="0">
            <a:spAutoFit/>
          </a:bodyPr>
          <a:lstStyle/>
          <a:p>
            <a:pPr algn="ctr"/>
            <a:r>
              <a:rPr lang="en-US" dirty="0">
                <a:solidFill>
                  <a:schemeClr val="bg1"/>
                </a:solidFill>
                <a:cs typeface="Calibri" panose="020F0502020204030204" pitchFamily="34" charset="0"/>
              </a:rPr>
              <a:t>Thread</a:t>
            </a:r>
          </a:p>
        </p:txBody>
      </p:sp>
      <p:sp>
        <p:nvSpPr>
          <p:cNvPr id="72" name="Freeform 24">
            <a:extLst>
              <a:ext uri="{FF2B5EF4-FFF2-40B4-BE49-F238E27FC236}">
                <a16:creationId xmlns:a16="http://schemas.microsoft.com/office/drawing/2014/main" id="{EBB4B6F9-1797-0104-D7F0-EB5BB4E65DBE}"/>
              </a:ext>
              <a:ext uri="{C183D7F6-B498-43B3-948B-1728B52AA6E4}">
                <adec:decorative xmlns:adec="http://schemas.microsoft.com/office/drawing/2017/decorative" val="1"/>
              </a:ext>
            </a:extLst>
          </p:cNvPr>
          <p:cNvSpPr/>
          <p:nvPr/>
        </p:nvSpPr>
        <p:spPr>
          <a:xfrm flipH="1">
            <a:off x="7003637" y="4598289"/>
            <a:ext cx="509312" cy="322908"/>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6"/>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85744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3" grpId="0" animBg="1"/>
      <p:bldP spid="34" grpId="0" animBg="1"/>
      <p:bldP spid="35" grpId="0" animBg="1"/>
      <p:bldP spid="36" grpId="0" animBg="1"/>
      <p:bldP spid="41" grpId="0" animBg="1"/>
      <p:bldP spid="43" grpId="0" animBg="1"/>
      <p:bldP spid="44" grpId="0" animBg="1"/>
      <p:bldP spid="45" grpId="0" animBg="1"/>
      <p:bldP spid="46" grpId="0" animBg="1"/>
      <p:bldP spid="47" grpId="0" animBg="1"/>
      <p:bldP spid="48" grpId="0" animBg="1"/>
      <p:bldP spid="49" grpId="0" animBg="1"/>
      <p:bldP spid="51" grpId="0" animBg="1"/>
      <p:bldP spid="58" grpId="0" animBg="1"/>
      <p:bldP spid="59" grpId="0" animBg="1"/>
      <p:bldP spid="60" grpId="0" animBg="1"/>
      <p:bldP spid="61" grpId="0" animBg="1"/>
      <p:bldP spid="62" grpId="0" animBg="1"/>
      <p:bldP spid="64" grpId="0" animBg="1"/>
      <p:bldP spid="66" grpId="0" animBg="1"/>
      <p:bldP spid="52" grpId="0" animBg="1"/>
      <p:bldP spid="53" grpId="0" animBg="1"/>
      <p:bldP spid="55" grpId="0"/>
      <p:bldP spid="56" grpId="0" animBg="1"/>
      <p:bldP spid="71" grpId="0"/>
      <p:bldP spid="7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What Is a Thread, Anyway?</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609601" y="2086672"/>
            <a:ext cx="5394960" cy="2873624"/>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pPr algn="ctr"/>
            <a:r>
              <a:rPr lang="en-US" sz="2000" b="1" dirty="0">
                <a:solidFill>
                  <a:schemeClr val="accent1"/>
                </a:solidFill>
              </a:rPr>
              <a:t>A thread (of execution) is a part of</a:t>
            </a:r>
            <a:br>
              <a:rPr lang="en-US" sz="2000" b="1" dirty="0">
                <a:solidFill>
                  <a:schemeClr val="accent1"/>
                </a:solidFill>
              </a:rPr>
            </a:br>
            <a:r>
              <a:rPr lang="en-US" sz="2000" b="1" dirty="0">
                <a:solidFill>
                  <a:schemeClr val="accent1"/>
                </a:solidFill>
              </a:rPr>
              <a:t>a process that:</a:t>
            </a:r>
          </a:p>
          <a:p>
            <a:pPr algn="ctr"/>
            <a:endParaRPr lang="en-US" dirty="0"/>
          </a:p>
          <a:p>
            <a:pPr marL="285750" indent="-285750">
              <a:buClr>
                <a:schemeClr val="accent1"/>
              </a:buClr>
              <a:buFont typeface="Arial" panose="020B0604020202020204" pitchFamily="34" charset="0"/>
              <a:buChar char="•"/>
            </a:pPr>
            <a:r>
              <a:rPr lang="en-US" b="1" dirty="0"/>
              <a:t>Has its own execution history</a:t>
            </a:r>
          </a:p>
          <a:p>
            <a:pPr marL="742950" lvl="1" indent="-285750">
              <a:buClr>
                <a:schemeClr val="accent1"/>
              </a:buClr>
              <a:buFont typeface="Arial" panose="020B0604020202020204" pitchFamily="34" charset="0"/>
              <a:buChar char="•"/>
            </a:pPr>
            <a:r>
              <a:rPr lang="en-US" dirty="0"/>
              <a:t>Program counter</a:t>
            </a:r>
          </a:p>
          <a:p>
            <a:pPr marL="742950" lvl="1" indent="-285750">
              <a:buClr>
                <a:schemeClr val="accent1"/>
              </a:buClr>
              <a:buFont typeface="Arial" panose="020B0604020202020204" pitchFamily="34" charset="0"/>
              <a:buChar char="•"/>
            </a:pPr>
            <a:r>
              <a:rPr lang="en-US" dirty="0"/>
              <a:t>Stack</a:t>
            </a:r>
          </a:p>
          <a:p>
            <a:pPr marL="742950" lvl="1" indent="-285750">
              <a:buClr>
                <a:schemeClr val="accent1"/>
              </a:buClr>
              <a:buFont typeface="Arial" panose="020B0604020202020204" pitchFamily="34" charset="0"/>
              <a:buChar char="•"/>
            </a:pPr>
            <a:endParaRPr lang="en-US" dirty="0"/>
          </a:p>
          <a:p>
            <a:pPr marL="285750" indent="-285750">
              <a:buClr>
                <a:schemeClr val="accent1"/>
              </a:buClr>
              <a:buFont typeface="Arial" panose="020B0604020202020204" pitchFamily="34" charset="0"/>
              <a:buChar char="•"/>
            </a:pPr>
            <a:r>
              <a:rPr lang="en-US" b="1" dirty="0"/>
              <a:t>What about the data, text, and heap?</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6316400" y="2079873"/>
            <a:ext cx="5394960" cy="2878275"/>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pPr algn="ctr"/>
            <a:r>
              <a:rPr lang="en-US" sz="2000" b="1" dirty="0">
                <a:solidFill>
                  <a:schemeClr val="accent4"/>
                </a:solidFill>
              </a:rPr>
              <a:t>Elements that are unique to a</a:t>
            </a:r>
            <a:br>
              <a:rPr lang="en-US" sz="2000" b="1" dirty="0">
                <a:solidFill>
                  <a:schemeClr val="accent4"/>
                </a:solidFill>
              </a:rPr>
            </a:br>
            <a:r>
              <a:rPr lang="en-US" sz="2000" b="1" dirty="0">
                <a:solidFill>
                  <a:schemeClr val="accent4"/>
                </a:solidFill>
              </a:rPr>
              <a:t>process, but not a thread, include:</a:t>
            </a:r>
          </a:p>
          <a:p>
            <a:pPr algn="ctr"/>
            <a:endParaRPr lang="en-US" dirty="0"/>
          </a:p>
          <a:p>
            <a:pPr marL="285750" indent="-285750">
              <a:buClr>
                <a:schemeClr val="accent4"/>
              </a:buClr>
              <a:buFont typeface="Arial" panose="020B0604020202020204" pitchFamily="34" charset="0"/>
              <a:buChar char="•"/>
            </a:pPr>
            <a:r>
              <a:rPr lang="en-US" dirty="0"/>
              <a:t>Text (instructions)</a:t>
            </a:r>
          </a:p>
          <a:p>
            <a:pPr marL="285750" indent="-285750">
              <a:buClr>
                <a:schemeClr val="accent4"/>
              </a:buClr>
              <a:buFont typeface="Arial" panose="020B0604020202020204" pitchFamily="34" charset="0"/>
              <a:buChar char="•"/>
            </a:pPr>
            <a:endParaRPr lang="en-US" dirty="0"/>
          </a:p>
          <a:p>
            <a:pPr marL="285750" indent="-285750">
              <a:buClr>
                <a:schemeClr val="accent4"/>
              </a:buClr>
              <a:buFont typeface="Arial" panose="020B0604020202020204" pitchFamily="34" charset="0"/>
              <a:buChar char="•"/>
            </a:pPr>
            <a:r>
              <a:rPr lang="en-US" dirty="0"/>
              <a:t>Data (Constants / statics)</a:t>
            </a:r>
          </a:p>
          <a:p>
            <a:pPr marL="285750" indent="-285750">
              <a:buClr>
                <a:schemeClr val="accent4"/>
              </a:buClr>
              <a:buFont typeface="Arial" panose="020B0604020202020204" pitchFamily="34" charset="0"/>
              <a:buChar char="•"/>
            </a:pPr>
            <a:endParaRPr lang="en-US" dirty="0"/>
          </a:p>
          <a:p>
            <a:pPr marL="285750" indent="-285750">
              <a:buClr>
                <a:schemeClr val="accent4"/>
              </a:buClr>
              <a:buFont typeface="Arial" panose="020B0604020202020204" pitchFamily="34" charset="0"/>
              <a:buChar char="•"/>
            </a:pPr>
            <a:r>
              <a:rPr lang="en-US" dirty="0"/>
              <a:t>Heap (Dynamic allocations - global variables, etc.)</a:t>
            </a:r>
          </a:p>
        </p:txBody>
      </p:sp>
      <p:sp>
        <p:nvSpPr>
          <p:cNvPr id="8" name="Text Placeholder 1">
            <a:extLst>
              <a:ext uri="{FF2B5EF4-FFF2-40B4-BE49-F238E27FC236}">
                <a16:creationId xmlns:a16="http://schemas.microsoft.com/office/drawing/2014/main" id="{B70345DB-C4DF-8569-99A2-0CE36FAAF3E9}"/>
              </a:ext>
            </a:extLst>
          </p:cNvPr>
          <p:cNvSpPr txBox="1">
            <a:spLocks/>
          </p:cNvSpPr>
          <p:nvPr/>
        </p:nvSpPr>
        <p:spPr>
          <a:xfrm>
            <a:off x="610869" y="1185155"/>
            <a:ext cx="10753816" cy="71096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tx1"/>
                </a:solidFill>
                <a:latin typeface="+mj-lt"/>
              </a:rPr>
              <a:t>Sometimes called a “lightweight process”</a:t>
            </a:r>
          </a:p>
        </p:txBody>
      </p:sp>
      <p:sp>
        <p:nvSpPr>
          <p:cNvPr id="6" name="TextBox 5">
            <a:extLst>
              <a:ext uri="{FF2B5EF4-FFF2-40B4-BE49-F238E27FC236}">
                <a16:creationId xmlns:a16="http://schemas.microsoft.com/office/drawing/2014/main" id="{A9C62B82-1C2D-BA64-D829-B3955CCD5EE9}"/>
              </a:ext>
            </a:extLst>
          </p:cNvPr>
          <p:cNvSpPr txBox="1"/>
          <p:nvPr/>
        </p:nvSpPr>
        <p:spPr>
          <a:xfrm>
            <a:off x="734091" y="5315300"/>
            <a:ext cx="5284774" cy="715089"/>
          </a:xfrm>
          <a:prstGeom prst="roundRect">
            <a:avLst/>
          </a:prstGeom>
          <a:solidFill>
            <a:schemeClr val="tx2"/>
          </a:solidFill>
          <a:ln w="19050">
            <a:solidFill>
              <a:schemeClr val="bg1"/>
            </a:solidFill>
          </a:ln>
        </p:spPr>
        <p:txBody>
          <a:bodyPr wrap="square" lIns="365760" tIns="45720" rIns="182880" bIns="45720" rtlCol="0">
            <a:spAutoFit/>
          </a:bodyPr>
          <a:lstStyle/>
          <a:p>
            <a:r>
              <a:rPr lang="en-US" dirty="0">
                <a:solidFill>
                  <a:schemeClr val="bg1"/>
                </a:solidFill>
              </a:rPr>
              <a:t>Every process has one or more threads; every thread belongs to exactly one process.</a:t>
            </a:r>
          </a:p>
        </p:txBody>
      </p:sp>
      <p:sp>
        <p:nvSpPr>
          <p:cNvPr id="7" name="Oval 6">
            <a:extLst>
              <a:ext uri="{FF2B5EF4-FFF2-40B4-BE49-F238E27FC236}">
                <a16:creationId xmlns:a16="http://schemas.microsoft.com/office/drawing/2014/main" id="{31DD4D84-8591-7E6C-2794-C0F3CC25CBB2}"/>
              </a:ext>
              <a:ext uri="{C183D7F6-B498-43B3-948B-1728B52AA6E4}">
                <adec:decorative xmlns:adec="http://schemas.microsoft.com/office/drawing/2017/decorative" val="1"/>
              </a:ext>
            </a:extLst>
          </p:cNvPr>
          <p:cNvSpPr/>
          <p:nvPr/>
        </p:nvSpPr>
        <p:spPr>
          <a:xfrm>
            <a:off x="480641" y="5384809"/>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
        <p:nvSpPr>
          <p:cNvPr id="9" name="TextBox 8">
            <a:extLst>
              <a:ext uri="{FF2B5EF4-FFF2-40B4-BE49-F238E27FC236}">
                <a16:creationId xmlns:a16="http://schemas.microsoft.com/office/drawing/2014/main" id="{1745592D-32D8-AB79-0F6D-54DF58A15C9D}"/>
              </a:ext>
            </a:extLst>
          </p:cNvPr>
          <p:cNvSpPr txBox="1"/>
          <p:nvPr/>
        </p:nvSpPr>
        <p:spPr>
          <a:xfrm>
            <a:off x="6525765" y="5315300"/>
            <a:ext cx="5284774" cy="715089"/>
          </a:xfrm>
          <a:prstGeom prst="roundRect">
            <a:avLst/>
          </a:prstGeom>
          <a:solidFill>
            <a:schemeClr val="tx2"/>
          </a:solidFill>
          <a:ln w="19050">
            <a:solidFill>
              <a:schemeClr val="bg1"/>
            </a:solidFill>
          </a:ln>
        </p:spPr>
        <p:txBody>
          <a:bodyPr wrap="square" lIns="365760" tIns="45720" rIns="182880" bIns="45720" rtlCol="0">
            <a:spAutoFit/>
          </a:bodyPr>
          <a:lstStyle/>
          <a:p>
            <a:r>
              <a:rPr lang="en-US" dirty="0">
                <a:solidFill>
                  <a:schemeClr val="bg1"/>
                </a:solidFill>
              </a:rPr>
              <a:t>Some memory is shared between</a:t>
            </a:r>
            <a:br>
              <a:rPr lang="en-US" dirty="0">
                <a:solidFill>
                  <a:schemeClr val="bg1"/>
                </a:solidFill>
              </a:rPr>
            </a:br>
            <a:r>
              <a:rPr lang="en-US" dirty="0">
                <a:solidFill>
                  <a:schemeClr val="bg1"/>
                </a:solidFill>
              </a:rPr>
              <a:t>threads. </a:t>
            </a:r>
          </a:p>
        </p:txBody>
      </p:sp>
      <p:sp>
        <p:nvSpPr>
          <p:cNvPr id="10" name="Oval 9">
            <a:extLst>
              <a:ext uri="{FF2B5EF4-FFF2-40B4-BE49-F238E27FC236}">
                <a16:creationId xmlns:a16="http://schemas.microsoft.com/office/drawing/2014/main" id="{166FAACB-D2C1-ABF1-1E66-2E13A41B1463}"/>
              </a:ext>
              <a:ext uri="{C183D7F6-B498-43B3-948B-1728B52AA6E4}">
                <adec:decorative xmlns:adec="http://schemas.microsoft.com/office/drawing/2017/decorative" val="1"/>
              </a:ext>
            </a:extLst>
          </p:cNvPr>
          <p:cNvSpPr/>
          <p:nvPr/>
        </p:nvSpPr>
        <p:spPr>
          <a:xfrm>
            <a:off x="6272315" y="5384809"/>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19479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What Is in a Thread?</a:t>
            </a:r>
          </a:p>
        </p:txBody>
      </p:sp>
      <p:graphicFrame>
        <p:nvGraphicFramePr>
          <p:cNvPr id="18" name="Table 6">
            <a:extLst>
              <a:ext uri="{FF2B5EF4-FFF2-40B4-BE49-F238E27FC236}">
                <a16:creationId xmlns:a16="http://schemas.microsoft.com/office/drawing/2014/main" id="{06F0553E-9192-1519-CB4E-7C48B9DEF247}"/>
              </a:ext>
            </a:extLst>
          </p:cNvPr>
          <p:cNvGraphicFramePr>
            <a:graphicFrameLocks noGrp="1"/>
          </p:cNvGraphicFramePr>
          <p:nvPr>
            <p:extLst>
              <p:ext uri="{D42A27DB-BD31-4B8C-83A1-F6EECF244321}">
                <p14:modId xmlns:p14="http://schemas.microsoft.com/office/powerpoint/2010/main" val="2045462536"/>
              </p:ext>
            </p:extLst>
          </p:nvPr>
        </p:nvGraphicFramePr>
        <p:xfrm>
          <a:off x="609602" y="1697205"/>
          <a:ext cx="10588830" cy="4009856"/>
        </p:xfrm>
        <a:graphic>
          <a:graphicData uri="http://schemas.openxmlformats.org/drawingml/2006/table">
            <a:tbl>
              <a:tblPr firstRow="1" bandRow="1">
                <a:tableStyleId>{5C22544A-7EE6-4342-B048-85BDC9FD1C3A}</a:tableStyleId>
              </a:tblPr>
              <a:tblGrid>
                <a:gridCol w="5294415">
                  <a:extLst>
                    <a:ext uri="{9D8B030D-6E8A-4147-A177-3AD203B41FA5}">
                      <a16:colId xmlns:a16="http://schemas.microsoft.com/office/drawing/2014/main" val="807759374"/>
                    </a:ext>
                  </a:extLst>
                </a:gridCol>
                <a:gridCol w="5294415">
                  <a:extLst>
                    <a:ext uri="{9D8B030D-6E8A-4147-A177-3AD203B41FA5}">
                      <a16:colId xmlns:a16="http://schemas.microsoft.com/office/drawing/2014/main" val="1952344320"/>
                    </a:ext>
                  </a:extLst>
                </a:gridCol>
              </a:tblGrid>
              <a:tr h="501232">
                <a:tc>
                  <a:txBody>
                    <a:bodyPr/>
                    <a:lstStyle/>
                    <a:p>
                      <a:pPr algn="ctr"/>
                      <a:r>
                        <a:rPr lang="en-US" dirty="0">
                          <a:solidFill>
                            <a:srgbClr val="010022"/>
                          </a:solidFill>
                        </a:rPr>
                        <a:t>Process-Specific</a:t>
                      </a:r>
                    </a:p>
                  </a:txBody>
                  <a:tcPr anchor="ctr"/>
                </a:tc>
                <a:tc>
                  <a:txBody>
                    <a:bodyPr/>
                    <a:lstStyle/>
                    <a:p>
                      <a:pPr algn="ctr"/>
                      <a:r>
                        <a:rPr lang="en-US" dirty="0">
                          <a:solidFill>
                            <a:srgbClr val="010022"/>
                          </a:solidFill>
                        </a:rPr>
                        <a:t>Thread-Specific</a:t>
                      </a:r>
                    </a:p>
                  </a:txBody>
                  <a:tcPr anchor="ctr"/>
                </a:tc>
                <a:extLst>
                  <a:ext uri="{0D108BD9-81ED-4DB2-BD59-A6C34878D82A}">
                    <a16:rowId xmlns:a16="http://schemas.microsoft.com/office/drawing/2014/main" val="923286912"/>
                  </a:ext>
                </a:extLst>
              </a:tr>
              <a:tr h="501232">
                <a:tc>
                  <a:txBody>
                    <a:bodyPr/>
                    <a:lstStyle/>
                    <a:p>
                      <a:pPr algn="ctr"/>
                      <a:r>
                        <a:rPr lang="en-US" dirty="0">
                          <a:solidFill>
                            <a:srgbClr val="010022"/>
                          </a:solidFill>
                        </a:rPr>
                        <a:t>Address space</a:t>
                      </a:r>
                    </a:p>
                  </a:txBody>
                  <a:tcPr anchor="ctr"/>
                </a:tc>
                <a:tc>
                  <a:txBody>
                    <a:bodyPr/>
                    <a:lstStyle/>
                    <a:p>
                      <a:pPr algn="ctr"/>
                      <a:r>
                        <a:rPr lang="en-US" dirty="0">
                          <a:solidFill>
                            <a:srgbClr val="010022"/>
                          </a:solidFill>
                        </a:rPr>
                        <a:t>Program counter</a:t>
                      </a:r>
                    </a:p>
                  </a:txBody>
                  <a:tcPr anchor="ctr"/>
                </a:tc>
                <a:extLst>
                  <a:ext uri="{0D108BD9-81ED-4DB2-BD59-A6C34878D82A}">
                    <a16:rowId xmlns:a16="http://schemas.microsoft.com/office/drawing/2014/main" val="1956734256"/>
                  </a:ext>
                </a:extLst>
              </a:tr>
              <a:tr h="501232">
                <a:tc>
                  <a:txBody>
                    <a:bodyPr/>
                    <a:lstStyle/>
                    <a:p>
                      <a:pPr algn="ctr"/>
                      <a:r>
                        <a:rPr lang="en-US" dirty="0">
                          <a:solidFill>
                            <a:srgbClr val="010022"/>
                          </a:solidFill>
                        </a:rPr>
                        <a:t>Global varieties</a:t>
                      </a:r>
                    </a:p>
                  </a:txBody>
                  <a:tcPr anchor="ctr"/>
                </a:tc>
                <a:tc>
                  <a:txBody>
                    <a:bodyPr/>
                    <a:lstStyle/>
                    <a:p>
                      <a:pPr algn="ctr"/>
                      <a:r>
                        <a:rPr lang="en-US" dirty="0">
                          <a:solidFill>
                            <a:srgbClr val="010022"/>
                          </a:solidFill>
                        </a:rPr>
                        <a:t>Registers</a:t>
                      </a:r>
                    </a:p>
                  </a:txBody>
                  <a:tcPr anchor="ctr"/>
                </a:tc>
                <a:extLst>
                  <a:ext uri="{0D108BD9-81ED-4DB2-BD59-A6C34878D82A}">
                    <a16:rowId xmlns:a16="http://schemas.microsoft.com/office/drawing/2014/main" val="3745331833"/>
                  </a:ext>
                </a:extLst>
              </a:tr>
              <a:tr h="501232">
                <a:tc>
                  <a:txBody>
                    <a:bodyPr/>
                    <a:lstStyle/>
                    <a:p>
                      <a:pPr algn="ctr"/>
                      <a:r>
                        <a:rPr lang="en-US" dirty="0">
                          <a:solidFill>
                            <a:srgbClr val="010022"/>
                          </a:solidFill>
                        </a:rPr>
                        <a:t>Open files</a:t>
                      </a:r>
                    </a:p>
                  </a:txBody>
                  <a:tcPr anchor="ctr"/>
                </a:tc>
                <a:tc>
                  <a:txBody>
                    <a:bodyPr/>
                    <a:lstStyle/>
                    <a:p>
                      <a:pPr algn="ctr"/>
                      <a:r>
                        <a:rPr lang="en-US" dirty="0">
                          <a:solidFill>
                            <a:srgbClr val="010022"/>
                          </a:solidFill>
                        </a:rPr>
                        <a:t>Stack</a:t>
                      </a:r>
                    </a:p>
                  </a:txBody>
                  <a:tcPr anchor="ctr"/>
                </a:tc>
                <a:extLst>
                  <a:ext uri="{0D108BD9-81ED-4DB2-BD59-A6C34878D82A}">
                    <a16:rowId xmlns:a16="http://schemas.microsoft.com/office/drawing/2014/main" val="1766465307"/>
                  </a:ext>
                </a:extLst>
              </a:tr>
              <a:tr h="501232">
                <a:tc>
                  <a:txBody>
                    <a:bodyPr/>
                    <a:lstStyle/>
                    <a:p>
                      <a:pPr algn="ctr"/>
                      <a:r>
                        <a:rPr lang="en-US" dirty="0">
                          <a:solidFill>
                            <a:srgbClr val="010022"/>
                          </a:solidFill>
                        </a:rPr>
                        <a:t>Child processes</a:t>
                      </a:r>
                    </a:p>
                  </a:txBody>
                  <a:tcPr anchor="ctr"/>
                </a:tc>
                <a:tc>
                  <a:txBody>
                    <a:bodyPr/>
                    <a:lstStyle/>
                    <a:p>
                      <a:pPr algn="ctr"/>
                      <a:r>
                        <a:rPr lang="en-US" dirty="0">
                          <a:solidFill>
                            <a:srgbClr val="010022"/>
                          </a:solidFill>
                        </a:rPr>
                        <a:t>State</a:t>
                      </a:r>
                    </a:p>
                  </a:txBody>
                  <a:tcPr anchor="ctr"/>
                </a:tc>
                <a:extLst>
                  <a:ext uri="{0D108BD9-81ED-4DB2-BD59-A6C34878D82A}">
                    <a16:rowId xmlns:a16="http://schemas.microsoft.com/office/drawing/2014/main" val="4190108953"/>
                  </a:ext>
                </a:extLst>
              </a:tr>
              <a:tr h="501232">
                <a:tc>
                  <a:txBody>
                    <a:bodyPr/>
                    <a:lstStyle/>
                    <a:p>
                      <a:pPr algn="ctr"/>
                      <a:r>
                        <a:rPr lang="en-US" dirty="0">
                          <a:solidFill>
                            <a:srgbClr val="010022"/>
                          </a:solidFill>
                        </a:rPr>
                        <a:t>Pending alarms</a:t>
                      </a:r>
                    </a:p>
                  </a:txBody>
                  <a:tcPr anchor="ctr"/>
                </a:tc>
                <a:tc>
                  <a:txBody>
                    <a:bodyPr/>
                    <a:lstStyle/>
                    <a:p>
                      <a:pPr algn="ctr"/>
                      <a:endParaRPr lang="en-US" dirty="0">
                        <a:solidFill>
                          <a:srgbClr val="010022"/>
                        </a:solidFill>
                      </a:endParaRPr>
                    </a:p>
                  </a:txBody>
                  <a:tcPr anchor="ctr"/>
                </a:tc>
                <a:extLst>
                  <a:ext uri="{0D108BD9-81ED-4DB2-BD59-A6C34878D82A}">
                    <a16:rowId xmlns:a16="http://schemas.microsoft.com/office/drawing/2014/main" val="2231320861"/>
                  </a:ext>
                </a:extLst>
              </a:tr>
              <a:tr h="501232">
                <a:tc>
                  <a:txBody>
                    <a:bodyPr/>
                    <a:lstStyle/>
                    <a:p>
                      <a:pPr algn="ctr"/>
                      <a:r>
                        <a:rPr lang="en-US" dirty="0">
                          <a:solidFill>
                            <a:srgbClr val="010022"/>
                          </a:solidFill>
                        </a:rPr>
                        <a:t>Signals &amp; handlers</a:t>
                      </a:r>
                    </a:p>
                  </a:txBody>
                  <a:tcPr anchor="ctr"/>
                </a:tc>
                <a:tc>
                  <a:txBody>
                    <a:bodyPr/>
                    <a:lstStyle/>
                    <a:p>
                      <a:pPr algn="ctr"/>
                      <a:endParaRPr lang="en-US" dirty="0">
                        <a:solidFill>
                          <a:srgbClr val="010022"/>
                        </a:solidFill>
                      </a:endParaRPr>
                    </a:p>
                  </a:txBody>
                  <a:tcPr anchor="ctr"/>
                </a:tc>
                <a:extLst>
                  <a:ext uri="{0D108BD9-81ED-4DB2-BD59-A6C34878D82A}">
                    <a16:rowId xmlns:a16="http://schemas.microsoft.com/office/drawing/2014/main" val="581664862"/>
                  </a:ext>
                </a:extLst>
              </a:tr>
              <a:tr h="501232">
                <a:tc>
                  <a:txBody>
                    <a:bodyPr/>
                    <a:lstStyle/>
                    <a:p>
                      <a:pPr algn="ctr"/>
                      <a:r>
                        <a:rPr lang="en-US" dirty="0">
                          <a:solidFill>
                            <a:srgbClr val="010022"/>
                          </a:solidFill>
                        </a:rPr>
                        <a:t>CPU accounting</a:t>
                      </a:r>
                    </a:p>
                  </a:txBody>
                  <a:tcPr anchor="ctr"/>
                </a:tc>
                <a:tc>
                  <a:txBody>
                    <a:bodyPr/>
                    <a:lstStyle/>
                    <a:p>
                      <a:pPr algn="ctr"/>
                      <a:endParaRPr lang="en-US" dirty="0">
                        <a:solidFill>
                          <a:srgbClr val="010022"/>
                        </a:solidFill>
                      </a:endParaRPr>
                    </a:p>
                  </a:txBody>
                  <a:tcPr anchor="ctr"/>
                </a:tc>
                <a:extLst>
                  <a:ext uri="{0D108BD9-81ED-4DB2-BD59-A6C34878D82A}">
                    <a16:rowId xmlns:a16="http://schemas.microsoft.com/office/drawing/2014/main" val="3767319534"/>
                  </a:ext>
                </a:extLst>
              </a:tr>
            </a:tbl>
          </a:graphicData>
        </a:graphic>
      </p:graphicFrame>
      <p:sp>
        <p:nvSpPr>
          <p:cNvPr id="6" name="Rectangle 5">
            <a:extLst>
              <a:ext uri="{FF2B5EF4-FFF2-40B4-BE49-F238E27FC236}">
                <a16:creationId xmlns:a16="http://schemas.microsoft.com/office/drawing/2014/main" id="{DE646CB4-35EE-B8F5-B6FA-6F7E155FEF1A}"/>
              </a:ext>
              <a:ext uri="{C183D7F6-B498-43B3-948B-1728B52AA6E4}">
                <adec:decorative xmlns:adec="http://schemas.microsoft.com/office/drawing/2017/decorative" val="1"/>
              </a:ext>
            </a:extLst>
          </p:cNvPr>
          <p:cNvSpPr/>
          <p:nvPr/>
        </p:nvSpPr>
        <p:spPr>
          <a:xfrm>
            <a:off x="609602" y="1697205"/>
            <a:ext cx="5257798" cy="4009856"/>
          </a:xfrm>
          <a:prstGeom prst="rect">
            <a:avLst/>
          </a:prstGeom>
          <a:noFill/>
          <a:ln w="762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56E0218-4B84-885C-F3B3-8EE588FD93E4}"/>
              </a:ext>
              <a:ext uri="{C183D7F6-B498-43B3-948B-1728B52AA6E4}">
                <adec:decorative xmlns:adec="http://schemas.microsoft.com/office/drawing/2017/decorative" val="1"/>
              </a:ext>
            </a:extLst>
          </p:cNvPr>
          <p:cNvSpPr/>
          <p:nvPr/>
        </p:nvSpPr>
        <p:spPr>
          <a:xfrm>
            <a:off x="5867400" y="1697205"/>
            <a:ext cx="5331032" cy="4009856"/>
          </a:xfrm>
          <a:prstGeom prst="rect">
            <a:avLst/>
          </a:prstGeom>
          <a:noFill/>
          <a:ln w="762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398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7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22" presetClass="entr" presetSubtype="1"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up)">
                                      <p:cBhvr>
                                        <p:cTn id="18"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0B206-8DC4-AE7E-F8ED-D5F21426E493}"/>
              </a:ext>
            </a:extLst>
          </p:cNvPr>
          <p:cNvSpPr>
            <a:spLocks noGrp="1"/>
          </p:cNvSpPr>
          <p:nvPr>
            <p:ph type="title"/>
          </p:nvPr>
        </p:nvSpPr>
        <p:spPr>
          <a:xfrm>
            <a:off x="609601" y="555162"/>
            <a:ext cx="4876800" cy="618631"/>
          </a:xfrm>
        </p:spPr>
        <p:txBody>
          <a:bodyPr/>
          <a:lstStyle/>
          <a:p>
            <a:r>
              <a:rPr lang="en-US" dirty="0"/>
              <a:t>Okay…But Why?</a:t>
            </a:r>
          </a:p>
        </p:txBody>
      </p:sp>
      <p:sp>
        <p:nvSpPr>
          <p:cNvPr id="4" name="Text Placeholder 3">
            <a:extLst>
              <a:ext uri="{FF2B5EF4-FFF2-40B4-BE49-F238E27FC236}">
                <a16:creationId xmlns:a16="http://schemas.microsoft.com/office/drawing/2014/main" id="{71F81BF2-67BD-3C14-E2DA-D9FF22A61799}"/>
              </a:ext>
            </a:extLst>
          </p:cNvPr>
          <p:cNvSpPr>
            <a:spLocks noGrp="1"/>
          </p:cNvSpPr>
          <p:nvPr>
            <p:ph type="body" sz="quarter" idx="13"/>
          </p:nvPr>
        </p:nvSpPr>
        <p:spPr>
          <a:xfrm>
            <a:off x="608140" y="1193823"/>
            <a:ext cx="4876799" cy="710964"/>
          </a:xfrm>
        </p:spPr>
        <p:txBody>
          <a:bodyPr/>
          <a:lstStyle/>
          <a:p>
            <a:r>
              <a:rPr lang="en-US" dirty="0"/>
              <a:t>We use threads to:</a:t>
            </a:r>
          </a:p>
        </p:txBody>
      </p:sp>
      <p:sp>
        <p:nvSpPr>
          <p:cNvPr id="6" name="Text Placeholder 1">
            <a:extLst>
              <a:ext uri="{FF2B5EF4-FFF2-40B4-BE49-F238E27FC236}">
                <a16:creationId xmlns:a16="http://schemas.microsoft.com/office/drawing/2014/main" id="{69CF0242-7A06-2FF1-3C82-C87052404EDD}"/>
              </a:ext>
            </a:extLst>
          </p:cNvPr>
          <p:cNvSpPr txBox="1">
            <a:spLocks/>
          </p:cNvSpPr>
          <p:nvPr/>
        </p:nvSpPr>
        <p:spPr>
          <a:xfrm>
            <a:off x="1206501" y="2517224"/>
            <a:ext cx="4173022" cy="70788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Avoid wasting memory with repeated information.</a:t>
            </a:r>
          </a:p>
        </p:txBody>
      </p:sp>
      <p:grpSp>
        <p:nvGrpSpPr>
          <p:cNvPr id="7" name="Group 6">
            <a:extLst>
              <a:ext uri="{FF2B5EF4-FFF2-40B4-BE49-F238E27FC236}">
                <a16:creationId xmlns:a16="http://schemas.microsoft.com/office/drawing/2014/main" id="{098977A9-86E8-E092-0659-C5D4EDBBC50B}"/>
              </a:ext>
              <a:ext uri="{C183D7F6-B498-43B3-948B-1728B52AA6E4}">
                <adec:decorative xmlns:adec="http://schemas.microsoft.com/office/drawing/2017/decorative" val="1"/>
              </a:ext>
            </a:extLst>
          </p:cNvPr>
          <p:cNvGrpSpPr/>
          <p:nvPr/>
        </p:nvGrpSpPr>
        <p:grpSpPr>
          <a:xfrm>
            <a:off x="722965" y="2640335"/>
            <a:ext cx="416693" cy="461665"/>
            <a:chOff x="875365" y="3406513"/>
            <a:chExt cx="416693" cy="461665"/>
          </a:xfrm>
        </p:grpSpPr>
        <p:sp>
          <p:nvSpPr>
            <p:cNvPr id="8" name="Oval 7">
              <a:extLst>
                <a:ext uri="{FF2B5EF4-FFF2-40B4-BE49-F238E27FC236}">
                  <a16:creationId xmlns:a16="http://schemas.microsoft.com/office/drawing/2014/main" id="{95A20C0E-734B-F9B1-D3BC-5665C0048CB4}"/>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TextBox 8">
              <a:extLst>
                <a:ext uri="{FF2B5EF4-FFF2-40B4-BE49-F238E27FC236}">
                  <a16:creationId xmlns:a16="http://schemas.microsoft.com/office/drawing/2014/main" id="{9BDAC61E-AD8D-7FAE-56A7-A3D598EA6426}"/>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0" name="Text Placeholder 1">
            <a:extLst>
              <a:ext uri="{FF2B5EF4-FFF2-40B4-BE49-F238E27FC236}">
                <a16:creationId xmlns:a16="http://schemas.microsoft.com/office/drawing/2014/main" id="{FE815076-39CE-1BB3-96EA-8F22BF2933BF}"/>
              </a:ext>
            </a:extLst>
          </p:cNvPr>
          <p:cNvSpPr txBox="1">
            <a:spLocks/>
          </p:cNvSpPr>
          <p:nvPr/>
        </p:nvSpPr>
        <p:spPr>
          <a:xfrm>
            <a:off x="1206501" y="3660589"/>
            <a:ext cx="4173022" cy="707886"/>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Break up complicated tasks into simpler ones.</a:t>
            </a:r>
          </a:p>
        </p:txBody>
      </p:sp>
      <p:grpSp>
        <p:nvGrpSpPr>
          <p:cNvPr id="11" name="Group 10">
            <a:extLst>
              <a:ext uri="{FF2B5EF4-FFF2-40B4-BE49-F238E27FC236}">
                <a16:creationId xmlns:a16="http://schemas.microsoft.com/office/drawing/2014/main" id="{6036A904-451F-3080-D4CC-40719882DF9D}"/>
              </a:ext>
              <a:ext uri="{C183D7F6-B498-43B3-948B-1728B52AA6E4}">
                <adec:decorative xmlns:adec="http://schemas.microsoft.com/office/drawing/2017/decorative" val="1"/>
              </a:ext>
            </a:extLst>
          </p:cNvPr>
          <p:cNvGrpSpPr/>
          <p:nvPr/>
        </p:nvGrpSpPr>
        <p:grpSpPr>
          <a:xfrm>
            <a:off x="722965" y="3783700"/>
            <a:ext cx="416693" cy="461665"/>
            <a:chOff x="875365" y="3406513"/>
            <a:chExt cx="416693" cy="461665"/>
          </a:xfrm>
        </p:grpSpPr>
        <p:sp>
          <p:nvSpPr>
            <p:cNvPr id="12" name="Oval 11">
              <a:extLst>
                <a:ext uri="{FF2B5EF4-FFF2-40B4-BE49-F238E27FC236}">
                  <a16:creationId xmlns:a16="http://schemas.microsoft.com/office/drawing/2014/main" id="{0D711A40-E234-8C4D-11D9-979182E4D355}"/>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 name="TextBox 12">
              <a:extLst>
                <a:ext uri="{FF2B5EF4-FFF2-40B4-BE49-F238E27FC236}">
                  <a16:creationId xmlns:a16="http://schemas.microsoft.com/office/drawing/2014/main" id="{A562D6F4-0206-4AC6-6D50-A5B558CC64A2}"/>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14" name="Text Placeholder 1">
            <a:extLst>
              <a:ext uri="{FF2B5EF4-FFF2-40B4-BE49-F238E27FC236}">
                <a16:creationId xmlns:a16="http://schemas.microsoft.com/office/drawing/2014/main" id="{491E7338-CD5E-CE08-1BBF-9441087931A1}"/>
              </a:ext>
            </a:extLst>
          </p:cNvPr>
          <p:cNvSpPr txBox="1">
            <a:spLocks/>
          </p:cNvSpPr>
          <p:nvPr/>
        </p:nvSpPr>
        <p:spPr>
          <a:xfrm>
            <a:off x="1206501" y="4803953"/>
            <a:ext cx="4173022"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Improve efficiency.</a:t>
            </a:r>
          </a:p>
        </p:txBody>
      </p:sp>
      <p:grpSp>
        <p:nvGrpSpPr>
          <p:cNvPr id="15" name="Group 14">
            <a:extLst>
              <a:ext uri="{FF2B5EF4-FFF2-40B4-BE49-F238E27FC236}">
                <a16:creationId xmlns:a16="http://schemas.microsoft.com/office/drawing/2014/main" id="{6E063A57-441E-F78A-50C2-487C5B5E04C2}"/>
              </a:ext>
              <a:ext uri="{C183D7F6-B498-43B3-948B-1728B52AA6E4}">
                <adec:decorative xmlns:adec="http://schemas.microsoft.com/office/drawing/2017/decorative" val="1"/>
              </a:ext>
            </a:extLst>
          </p:cNvPr>
          <p:cNvGrpSpPr/>
          <p:nvPr/>
        </p:nvGrpSpPr>
        <p:grpSpPr>
          <a:xfrm>
            <a:off x="722965" y="4773175"/>
            <a:ext cx="416693" cy="461665"/>
            <a:chOff x="875365" y="3406513"/>
            <a:chExt cx="416693" cy="461665"/>
          </a:xfrm>
        </p:grpSpPr>
        <p:sp>
          <p:nvSpPr>
            <p:cNvPr id="16" name="Oval 15">
              <a:extLst>
                <a:ext uri="{FF2B5EF4-FFF2-40B4-BE49-F238E27FC236}">
                  <a16:creationId xmlns:a16="http://schemas.microsoft.com/office/drawing/2014/main" id="{7AD40A53-DAC1-CBCD-A332-A1762C83B87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TextBox 16">
              <a:extLst>
                <a:ext uri="{FF2B5EF4-FFF2-40B4-BE49-F238E27FC236}">
                  <a16:creationId xmlns:a16="http://schemas.microsoft.com/office/drawing/2014/main" id="{F3FC42B1-633E-ADB1-5CCA-FC26842F7D70}"/>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pic>
        <p:nvPicPr>
          <p:cNvPr id="27" name="Picture 26">
            <a:extLst>
              <a:ext uri="{FF2B5EF4-FFF2-40B4-BE49-F238E27FC236}">
                <a16:creationId xmlns:a16="http://schemas.microsoft.com/office/drawing/2014/main" id="{6A2B51D7-6FE2-C18E-E28C-00BD1E23CF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787" y="555162"/>
            <a:ext cx="5052620" cy="3368414"/>
          </a:xfrm>
          <a:prstGeom prst="rect">
            <a:avLst/>
          </a:prstGeom>
        </p:spPr>
      </p:pic>
      <p:pic>
        <p:nvPicPr>
          <p:cNvPr id="28" name="Picture 27">
            <a:extLst>
              <a:ext uri="{FF2B5EF4-FFF2-40B4-BE49-F238E27FC236}">
                <a16:creationId xmlns:a16="http://schemas.microsoft.com/office/drawing/2014/main" id="{D1210B07-2EB7-1873-3366-6ACF4771C1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l="3245" r="3245"/>
          <a:stretch/>
        </p:blipFill>
        <p:spPr>
          <a:xfrm>
            <a:off x="7258037" y="3419929"/>
            <a:ext cx="4324363" cy="2882909"/>
          </a:xfrm>
          <a:prstGeom prst="rect">
            <a:avLst/>
          </a:prstGeom>
          <a:effectLst>
            <a:outerShdw blurRad="63500" sx="102000" sy="102000" algn="ctr" rotWithShape="0">
              <a:prstClr val="black">
                <a:alpha val="40000"/>
              </a:prstClr>
            </a:outerShdw>
          </a:effectLst>
        </p:spPr>
      </p:pic>
      <p:sp>
        <p:nvSpPr>
          <p:cNvPr id="29" name="TextBox 28">
            <a:extLst>
              <a:ext uri="{FF2B5EF4-FFF2-40B4-BE49-F238E27FC236}">
                <a16:creationId xmlns:a16="http://schemas.microsoft.com/office/drawing/2014/main" id="{39FC13EC-1DA4-714B-55C6-4EC502E6D633}"/>
              </a:ext>
              <a:ext uri="{C183D7F6-B498-43B3-948B-1728B52AA6E4}">
                <adec:decorative xmlns:adec="http://schemas.microsoft.com/office/drawing/2017/decorative" val="1"/>
              </a:ext>
            </a:extLst>
          </p:cNvPr>
          <p:cNvSpPr txBox="1"/>
          <p:nvPr/>
        </p:nvSpPr>
        <p:spPr>
          <a:xfrm rot="5400000">
            <a:off x="11258754" y="5763748"/>
            <a:ext cx="862736" cy="215444"/>
          </a:xfrm>
          <a:prstGeom prst="rect">
            <a:avLst/>
          </a:prstGeom>
          <a:noFill/>
        </p:spPr>
        <p:txBody>
          <a:bodyPr wrap="none" rtlCol="0">
            <a:spAutoFit/>
          </a:bodyPr>
          <a:lstStyle/>
          <a:p>
            <a:pPr algn="r"/>
            <a:r>
              <a:rPr lang="en-US" sz="800" dirty="0">
                <a:solidFill>
                  <a:schemeClr val="bg1"/>
                </a:solidFill>
              </a:rPr>
              <a:t>(Peddie, 2020)</a:t>
            </a:r>
          </a:p>
        </p:txBody>
      </p:sp>
      <p:sp>
        <p:nvSpPr>
          <p:cNvPr id="30" name="TextBox 29">
            <a:extLst>
              <a:ext uri="{FF2B5EF4-FFF2-40B4-BE49-F238E27FC236}">
                <a16:creationId xmlns:a16="http://schemas.microsoft.com/office/drawing/2014/main" id="{AF20A08C-773E-76BF-5C8B-F5D92A27F0D1}"/>
              </a:ext>
              <a:ext uri="{C183D7F6-B498-43B3-948B-1728B52AA6E4}">
                <adec:decorative xmlns:adec="http://schemas.microsoft.com/office/drawing/2017/decorative" val="1"/>
              </a:ext>
            </a:extLst>
          </p:cNvPr>
          <p:cNvSpPr txBox="1"/>
          <p:nvPr/>
        </p:nvSpPr>
        <p:spPr>
          <a:xfrm rot="5400000">
            <a:off x="10191969" y="2880839"/>
            <a:ext cx="856325" cy="215444"/>
          </a:xfrm>
          <a:prstGeom prst="rect">
            <a:avLst/>
          </a:prstGeom>
          <a:noFill/>
        </p:spPr>
        <p:txBody>
          <a:bodyPr wrap="none" rtlCol="0">
            <a:spAutoFit/>
          </a:bodyPr>
          <a:lstStyle/>
          <a:p>
            <a:pPr algn="r"/>
            <a:r>
              <a:rPr lang="en-US" sz="800" dirty="0">
                <a:solidFill>
                  <a:schemeClr val="bg1"/>
                </a:solidFill>
              </a:rPr>
              <a:t>(</a:t>
            </a:r>
            <a:r>
              <a:rPr lang="en-US" sz="800" dirty="0" err="1">
                <a:solidFill>
                  <a:schemeClr val="bg1"/>
                </a:solidFill>
              </a:rPr>
              <a:t>Adaixo</a:t>
            </a:r>
            <a:r>
              <a:rPr lang="en-US" sz="800" dirty="0">
                <a:solidFill>
                  <a:schemeClr val="bg1"/>
                </a:solidFill>
              </a:rPr>
              <a:t>, 2019)</a:t>
            </a:r>
          </a:p>
        </p:txBody>
      </p:sp>
    </p:spTree>
    <p:extLst>
      <p:ext uri="{BB962C8B-B14F-4D97-AF65-F5344CB8AC3E}">
        <p14:creationId xmlns:p14="http://schemas.microsoft.com/office/powerpoint/2010/main" val="73025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p:txBody>
          <a:bodyPr/>
          <a:lstStyle/>
          <a:p>
            <a:r>
              <a:rPr lang="en-US" dirty="0"/>
              <a:t>User-Space vs. Kernel-Space Threads</a:t>
            </a:r>
          </a:p>
        </p:txBody>
      </p:sp>
      <p:sp>
        <p:nvSpPr>
          <p:cNvPr id="22" name="Google Shape;289;p6">
            <a:extLst>
              <a:ext uri="{FF2B5EF4-FFF2-40B4-BE49-F238E27FC236}">
                <a16:creationId xmlns:a16="http://schemas.microsoft.com/office/drawing/2014/main" id="{2887CCCC-DCE6-82B4-15E1-349F3CF76618}"/>
              </a:ext>
            </a:extLst>
          </p:cNvPr>
          <p:cNvSpPr/>
          <p:nvPr/>
        </p:nvSpPr>
        <p:spPr>
          <a:xfrm>
            <a:off x="562100" y="1753113"/>
            <a:ext cx="3487387" cy="459801"/>
          </a:xfrm>
          <a:prstGeom prst="rect">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User Space</a:t>
            </a:r>
            <a:endParaRPr sz="1200" b="1" dirty="0"/>
          </a:p>
        </p:txBody>
      </p:sp>
      <p:sp>
        <p:nvSpPr>
          <p:cNvPr id="51" name="Google Shape;289;p6">
            <a:extLst>
              <a:ext uri="{FF2B5EF4-FFF2-40B4-BE49-F238E27FC236}">
                <a16:creationId xmlns:a16="http://schemas.microsoft.com/office/drawing/2014/main" id="{A12A969E-1EDA-595F-3FBD-C0F1A3249079}"/>
              </a:ext>
            </a:extLst>
          </p:cNvPr>
          <p:cNvSpPr/>
          <p:nvPr/>
        </p:nvSpPr>
        <p:spPr>
          <a:xfrm>
            <a:off x="562100" y="6213287"/>
            <a:ext cx="3487387" cy="459801"/>
          </a:xfrm>
          <a:prstGeom prst="rect">
            <a:avLst/>
          </a:prstGeom>
          <a:solidFill>
            <a:schemeClr val="accent3"/>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10022"/>
                </a:solidFill>
                <a:latin typeface="Arial"/>
                <a:ea typeface="Arial"/>
                <a:cs typeface="Arial"/>
                <a:sym typeface="Arial"/>
              </a:rPr>
              <a:t>Kernel Space</a:t>
            </a:r>
            <a:endParaRPr sz="1200" b="1" dirty="0">
              <a:solidFill>
                <a:srgbClr val="010022"/>
              </a:solidFill>
            </a:endParaRPr>
          </a:p>
        </p:txBody>
      </p:sp>
      <p:sp>
        <p:nvSpPr>
          <p:cNvPr id="28" name="Google Shape;289;p6">
            <a:extLst>
              <a:ext uri="{FF2B5EF4-FFF2-40B4-BE49-F238E27FC236}">
                <a16:creationId xmlns:a16="http://schemas.microsoft.com/office/drawing/2014/main" id="{20CF5E18-6DB6-09C8-EFEA-226EFE04F889}"/>
              </a:ext>
              <a:ext uri="{C183D7F6-B498-43B3-948B-1728B52AA6E4}">
                <adec:decorative xmlns:adec="http://schemas.microsoft.com/office/drawing/2017/decorative" val="1"/>
              </a:ext>
            </a:extLst>
          </p:cNvPr>
          <p:cNvSpPr/>
          <p:nvPr/>
        </p:nvSpPr>
        <p:spPr>
          <a:xfrm>
            <a:off x="562100" y="2299378"/>
            <a:ext cx="3487387" cy="3820518"/>
          </a:xfrm>
          <a:prstGeom prst="rect">
            <a:avLst/>
          </a:prstGeom>
          <a:solidFill>
            <a:schemeClr val="tx1">
              <a:lumMod val="20000"/>
              <a:lumOff val="8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dirty="0"/>
          </a:p>
        </p:txBody>
      </p:sp>
      <p:sp>
        <p:nvSpPr>
          <p:cNvPr id="30" name="Google Shape;289;p6">
            <a:extLst>
              <a:ext uri="{FF2B5EF4-FFF2-40B4-BE49-F238E27FC236}">
                <a16:creationId xmlns:a16="http://schemas.microsoft.com/office/drawing/2014/main" id="{70004E5D-340B-D4FD-501F-409C69D10AB0}"/>
              </a:ext>
            </a:extLst>
          </p:cNvPr>
          <p:cNvSpPr/>
          <p:nvPr/>
        </p:nvSpPr>
        <p:spPr>
          <a:xfrm>
            <a:off x="6183087" y="1753113"/>
            <a:ext cx="3487387" cy="459801"/>
          </a:xfrm>
          <a:prstGeom prst="rect">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User Space</a:t>
            </a:r>
            <a:endParaRPr sz="1200" b="1" dirty="0"/>
          </a:p>
        </p:txBody>
      </p:sp>
      <p:sp>
        <p:nvSpPr>
          <p:cNvPr id="31" name="Google Shape;289;p6">
            <a:extLst>
              <a:ext uri="{FF2B5EF4-FFF2-40B4-BE49-F238E27FC236}">
                <a16:creationId xmlns:a16="http://schemas.microsoft.com/office/drawing/2014/main" id="{B19552BB-1085-6431-614A-17ABAFAD28A8}"/>
              </a:ext>
            </a:extLst>
          </p:cNvPr>
          <p:cNvSpPr/>
          <p:nvPr/>
        </p:nvSpPr>
        <p:spPr>
          <a:xfrm>
            <a:off x="6183087" y="6213287"/>
            <a:ext cx="3487387" cy="459801"/>
          </a:xfrm>
          <a:prstGeom prst="rect">
            <a:avLst/>
          </a:prstGeom>
          <a:solidFill>
            <a:schemeClr val="accent3"/>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10022"/>
                </a:solidFill>
                <a:latin typeface="Arial"/>
                <a:ea typeface="Arial"/>
                <a:cs typeface="Arial"/>
                <a:sym typeface="Arial"/>
              </a:rPr>
              <a:t>Kernel Space</a:t>
            </a:r>
            <a:endParaRPr sz="1200" b="1" dirty="0">
              <a:solidFill>
                <a:srgbClr val="010022"/>
              </a:solidFill>
            </a:endParaRPr>
          </a:p>
        </p:txBody>
      </p:sp>
      <p:sp>
        <p:nvSpPr>
          <p:cNvPr id="32" name="Google Shape;289;p6">
            <a:extLst>
              <a:ext uri="{FF2B5EF4-FFF2-40B4-BE49-F238E27FC236}">
                <a16:creationId xmlns:a16="http://schemas.microsoft.com/office/drawing/2014/main" id="{E0556F26-1D2E-E9C0-3EED-41A60C3F06F0}"/>
              </a:ext>
              <a:ext uri="{C183D7F6-B498-43B3-948B-1728B52AA6E4}">
                <adec:decorative xmlns:adec="http://schemas.microsoft.com/office/drawing/2017/decorative" val="1"/>
              </a:ext>
            </a:extLst>
          </p:cNvPr>
          <p:cNvSpPr/>
          <p:nvPr/>
        </p:nvSpPr>
        <p:spPr>
          <a:xfrm>
            <a:off x="6183087" y="2299378"/>
            <a:ext cx="3487387" cy="3820518"/>
          </a:xfrm>
          <a:prstGeom prst="rect">
            <a:avLst/>
          </a:prstGeom>
          <a:solidFill>
            <a:schemeClr val="tx1">
              <a:lumMod val="20000"/>
              <a:lumOff val="8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sz="1400" b="1" dirty="0"/>
          </a:p>
        </p:txBody>
      </p:sp>
      <p:sp>
        <p:nvSpPr>
          <p:cNvPr id="34" name="Google Shape;289;p6">
            <a:extLst>
              <a:ext uri="{FF2B5EF4-FFF2-40B4-BE49-F238E27FC236}">
                <a16:creationId xmlns:a16="http://schemas.microsoft.com/office/drawing/2014/main" id="{D70415AB-B1F0-D462-74F6-7FC3FDB4C4BE}"/>
              </a:ext>
            </a:extLst>
          </p:cNvPr>
          <p:cNvSpPr/>
          <p:nvPr/>
        </p:nvSpPr>
        <p:spPr>
          <a:xfrm>
            <a:off x="906484" y="5642380"/>
            <a:ext cx="2798620" cy="318965"/>
          </a:xfrm>
          <a:prstGeom prst="rect">
            <a:avLst/>
          </a:prstGeom>
          <a:solidFill>
            <a:schemeClr val="accent5">
              <a:lumMod val="60000"/>
              <a:lumOff val="40000"/>
            </a:schemeClr>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Process Table (PCB)</a:t>
            </a:r>
            <a:endParaRPr sz="1200" b="1" dirty="0"/>
          </a:p>
        </p:txBody>
      </p:sp>
      <p:cxnSp>
        <p:nvCxnSpPr>
          <p:cNvPr id="3" name="Straight Connector 2">
            <a:extLst>
              <a:ext uri="{FF2B5EF4-FFF2-40B4-BE49-F238E27FC236}">
                <a16:creationId xmlns:a16="http://schemas.microsoft.com/office/drawing/2014/main" id="{3398AF75-C0E8-946F-9237-F310F038C924}"/>
              </a:ext>
              <a:ext uri="{C183D7F6-B498-43B3-948B-1728B52AA6E4}">
                <adec:decorative xmlns:adec="http://schemas.microsoft.com/office/drawing/2017/decorative" val="1"/>
              </a:ext>
            </a:extLst>
          </p:cNvPr>
          <p:cNvCxnSpPr>
            <a:cxnSpLocks/>
          </p:cNvCxnSpPr>
          <p:nvPr/>
        </p:nvCxnSpPr>
        <p:spPr>
          <a:xfrm>
            <a:off x="562100" y="5419252"/>
            <a:ext cx="3487387" cy="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3EBE35D-3C5E-C87D-C3FE-64476EFE0474}"/>
              </a:ext>
              <a:ext uri="{C183D7F6-B498-43B3-948B-1728B52AA6E4}">
                <adec:decorative xmlns:adec="http://schemas.microsoft.com/office/drawing/2017/decorative" val="1"/>
              </a:ext>
            </a:extLst>
          </p:cNvPr>
          <p:cNvSpPr/>
          <p:nvPr/>
        </p:nvSpPr>
        <p:spPr>
          <a:xfrm>
            <a:off x="688771" y="2524987"/>
            <a:ext cx="1579418" cy="2668657"/>
          </a:xfrm>
          <a:prstGeom prst="rect">
            <a:avLst/>
          </a:prstGeom>
          <a:solidFill>
            <a:schemeClr val="tx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dirty="0">
                <a:solidFill>
                  <a:srgbClr val="010022"/>
                </a:solidFill>
              </a:rPr>
              <a:t>Process A</a:t>
            </a:r>
          </a:p>
        </p:txBody>
      </p:sp>
      <p:sp>
        <p:nvSpPr>
          <p:cNvPr id="37" name="Google Shape;289;p6">
            <a:extLst>
              <a:ext uri="{FF2B5EF4-FFF2-40B4-BE49-F238E27FC236}">
                <a16:creationId xmlns:a16="http://schemas.microsoft.com/office/drawing/2014/main" id="{BA77B77B-0789-A949-9D63-BA118D6FFCFC}"/>
              </a:ext>
            </a:extLst>
          </p:cNvPr>
          <p:cNvSpPr/>
          <p:nvPr/>
        </p:nvSpPr>
        <p:spPr>
          <a:xfrm>
            <a:off x="747406" y="2600460"/>
            <a:ext cx="685800"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T1 Stack</a:t>
            </a:r>
            <a:endParaRPr sz="1050" b="1" dirty="0"/>
          </a:p>
        </p:txBody>
      </p:sp>
      <p:sp>
        <p:nvSpPr>
          <p:cNvPr id="38" name="Google Shape;289;p6">
            <a:extLst>
              <a:ext uri="{FF2B5EF4-FFF2-40B4-BE49-F238E27FC236}">
                <a16:creationId xmlns:a16="http://schemas.microsoft.com/office/drawing/2014/main" id="{D37F5DB4-D54B-7E72-B784-4A5F74AC8E82}"/>
              </a:ext>
            </a:extLst>
          </p:cNvPr>
          <p:cNvSpPr/>
          <p:nvPr/>
        </p:nvSpPr>
        <p:spPr>
          <a:xfrm>
            <a:off x="1507797" y="2600460"/>
            <a:ext cx="685800"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T2 Stack</a:t>
            </a:r>
            <a:endParaRPr sz="1050" b="1" dirty="0"/>
          </a:p>
        </p:txBody>
      </p:sp>
      <p:sp>
        <p:nvSpPr>
          <p:cNvPr id="39" name="Google Shape;289;p6">
            <a:extLst>
              <a:ext uri="{FF2B5EF4-FFF2-40B4-BE49-F238E27FC236}">
                <a16:creationId xmlns:a16="http://schemas.microsoft.com/office/drawing/2014/main" id="{5BCEA1AE-0DDC-FF0F-4548-AF43BEBCBB5E}"/>
              </a:ext>
            </a:extLst>
          </p:cNvPr>
          <p:cNvSpPr/>
          <p:nvPr/>
        </p:nvSpPr>
        <p:spPr>
          <a:xfrm>
            <a:off x="747405" y="3170523"/>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Heap</a:t>
            </a:r>
            <a:endParaRPr sz="1050" b="1" dirty="0"/>
          </a:p>
        </p:txBody>
      </p:sp>
      <p:sp>
        <p:nvSpPr>
          <p:cNvPr id="40" name="Google Shape;289;p6">
            <a:extLst>
              <a:ext uri="{FF2B5EF4-FFF2-40B4-BE49-F238E27FC236}">
                <a16:creationId xmlns:a16="http://schemas.microsoft.com/office/drawing/2014/main" id="{2E33A755-8494-891F-C293-D24D028BF8C1}"/>
              </a:ext>
            </a:extLst>
          </p:cNvPr>
          <p:cNvSpPr/>
          <p:nvPr/>
        </p:nvSpPr>
        <p:spPr>
          <a:xfrm>
            <a:off x="747405" y="3507253"/>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Data</a:t>
            </a:r>
            <a:endParaRPr sz="1050" b="1" dirty="0"/>
          </a:p>
        </p:txBody>
      </p:sp>
      <p:sp>
        <p:nvSpPr>
          <p:cNvPr id="42" name="Google Shape;289;p6">
            <a:extLst>
              <a:ext uri="{FF2B5EF4-FFF2-40B4-BE49-F238E27FC236}">
                <a16:creationId xmlns:a16="http://schemas.microsoft.com/office/drawing/2014/main" id="{3E98059B-273C-CA7C-6550-D8C8077B09F6}"/>
              </a:ext>
            </a:extLst>
          </p:cNvPr>
          <p:cNvSpPr/>
          <p:nvPr/>
        </p:nvSpPr>
        <p:spPr>
          <a:xfrm>
            <a:off x="747405" y="3843983"/>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Text</a:t>
            </a:r>
            <a:endParaRPr sz="1050" b="1" dirty="0"/>
          </a:p>
        </p:txBody>
      </p:sp>
      <p:sp>
        <p:nvSpPr>
          <p:cNvPr id="43" name="Google Shape;289;p6">
            <a:extLst>
              <a:ext uri="{FF2B5EF4-FFF2-40B4-BE49-F238E27FC236}">
                <a16:creationId xmlns:a16="http://schemas.microsoft.com/office/drawing/2014/main" id="{AB4B5C9D-CCF5-8391-D7F5-210DC661C386}"/>
              </a:ext>
            </a:extLst>
          </p:cNvPr>
          <p:cNvSpPr/>
          <p:nvPr/>
        </p:nvSpPr>
        <p:spPr>
          <a:xfrm>
            <a:off x="910320" y="4180712"/>
            <a:ext cx="1120362"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Thread Table</a:t>
            </a:r>
            <a:endParaRPr sz="1050" b="1" dirty="0"/>
          </a:p>
        </p:txBody>
      </p:sp>
      <p:sp>
        <p:nvSpPr>
          <p:cNvPr id="44" name="Rectangle 43">
            <a:extLst>
              <a:ext uri="{FF2B5EF4-FFF2-40B4-BE49-F238E27FC236}">
                <a16:creationId xmlns:a16="http://schemas.microsoft.com/office/drawing/2014/main" id="{E4B9D137-F066-5AE6-216A-ECCC86318B18}"/>
              </a:ext>
              <a:ext uri="{C183D7F6-B498-43B3-948B-1728B52AA6E4}">
                <adec:decorative xmlns:adec="http://schemas.microsoft.com/office/drawing/2017/decorative" val="1"/>
              </a:ext>
            </a:extLst>
          </p:cNvPr>
          <p:cNvSpPr/>
          <p:nvPr/>
        </p:nvSpPr>
        <p:spPr>
          <a:xfrm>
            <a:off x="2369129" y="2524987"/>
            <a:ext cx="1579418" cy="2668657"/>
          </a:xfrm>
          <a:prstGeom prst="rect">
            <a:avLst/>
          </a:prstGeom>
          <a:solidFill>
            <a:schemeClr val="tx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dirty="0">
                <a:solidFill>
                  <a:srgbClr val="010022"/>
                </a:solidFill>
              </a:rPr>
              <a:t>Process B</a:t>
            </a:r>
          </a:p>
        </p:txBody>
      </p:sp>
      <p:sp>
        <p:nvSpPr>
          <p:cNvPr id="45" name="Google Shape;289;p6">
            <a:extLst>
              <a:ext uri="{FF2B5EF4-FFF2-40B4-BE49-F238E27FC236}">
                <a16:creationId xmlns:a16="http://schemas.microsoft.com/office/drawing/2014/main" id="{0C7363F4-A930-EBEF-909B-448D1FF3B590}"/>
              </a:ext>
            </a:extLst>
          </p:cNvPr>
          <p:cNvSpPr/>
          <p:nvPr/>
        </p:nvSpPr>
        <p:spPr>
          <a:xfrm>
            <a:off x="2427764" y="2600460"/>
            <a:ext cx="685800"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T1 Stack</a:t>
            </a:r>
            <a:endParaRPr sz="1050" b="1" dirty="0"/>
          </a:p>
        </p:txBody>
      </p:sp>
      <p:sp>
        <p:nvSpPr>
          <p:cNvPr id="46" name="Google Shape;289;p6">
            <a:extLst>
              <a:ext uri="{FF2B5EF4-FFF2-40B4-BE49-F238E27FC236}">
                <a16:creationId xmlns:a16="http://schemas.microsoft.com/office/drawing/2014/main" id="{9BAB7564-1F3D-A14A-239D-C1EEBA2D27ED}"/>
              </a:ext>
            </a:extLst>
          </p:cNvPr>
          <p:cNvSpPr/>
          <p:nvPr/>
        </p:nvSpPr>
        <p:spPr>
          <a:xfrm>
            <a:off x="3188155" y="2600460"/>
            <a:ext cx="685800"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T2 Stack</a:t>
            </a:r>
            <a:endParaRPr sz="1050" b="1" dirty="0"/>
          </a:p>
        </p:txBody>
      </p:sp>
      <p:sp>
        <p:nvSpPr>
          <p:cNvPr id="47" name="Google Shape;289;p6">
            <a:extLst>
              <a:ext uri="{FF2B5EF4-FFF2-40B4-BE49-F238E27FC236}">
                <a16:creationId xmlns:a16="http://schemas.microsoft.com/office/drawing/2014/main" id="{2BF8D716-4EE9-8C11-DB81-FDA1C433CE68}"/>
              </a:ext>
            </a:extLst>
          </p:cNvPr>
          <p:cNvSpPr/>
          <p:nvPr/>
        </p:nvSpPr>
        <p:spPr>
          <a:xfrm>
            <a:off x="2427763" y="3170523"/>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Heap</a:t>
            </a:r>
            <a:endParaRPr sz="1050" b="1" dirty="0"/>
          </a:p>
        </p:txBody>
      </p:sp>
      <p:sp>
        <p:nvSpPr>
          <p:cNvPr id="48" name="Google Shape;289;p6">
            <a:extLst>
              <a:ext uri="{FF2B5EF4-FFF2-40B4-BE49-F238E27FC236}">
                <a16:creationId xmlns:a16="http://schemas.microsoft.com/office/drawing/2014/main" id="{0C819A04-93EC-60A1-3318-B4E1FE666B5D}"/>
              </a:ext>
            </a:extLst>
          </p:cNvPr>
          <p:cNvSpPr/>
          <p:nvPr/>
        </p:nvSpPr>
        <p:spPr>
          <a:xfrm>
            <a:off x="2427763" y="3507253"/>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Data</a:t>
            </a:r>
            <a:endParaRPr sz="1050" b="1" dirty="0"/>
          </a:p>
        </p:txBody>
      </p:sp>
      <p:sp>
        <p:nvSpPr>
          <p:cNvPr id="49" name="Google Shape;289;p6">
            <a:extLst>
              <a:ext uri="{FF2B5EF4-FFF2-40B4-BE49-F238E27FC236}">
                <a16:creationId xmlns:a16="http://schemas.microsoft.com/office/drawing/2014/main" id="{BF8BAB49-FC4C-7221-7DEF-338C5F9CD662}"/>
              </a:ext>
            </a:extLst>
          </p:cNvPr>
          <p:cNvSpPr/>
          <p:nvPr/>
        </p:nvSpPr>
        <p:spPr>
          <a:xfrm>
            <a:off x="2427763" y="3843983"/>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Text</a:t>
            </a:r>
            <a:endParaRPr sz="1050" b="1" dirty="0"/>
          </a:p>
        </p:txBody>
      </p:sp>
      <p:sp>
        <p:nvSpPr>
          <p:cNvPr id="60" name="Google Shape;289;p6">
            <a:extLst>
              <a:ext uri="{FF2B5EF4-FFF2-40B4-BE49-F238E27FC236}">
                <a16:creationId xmlns:a16="http://schemas.microsoft.com/office/drawing/2014/main" id="{4D23BEDD-892E-FFAD-171C-2F3D6527AABF}"/>
              </a:ext>
            </a:extLst>
          </p:cNvPr>
          <p:cNvSpPr/>
          <p:nvPr/>
        </p:nvSpPr>
        <p:spPr>
          <a:xfrm>
            <a:off x="2590678" y="4180712"/>
            <a:ext cx="1120362"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Thread Table</a:t>
            </a:r>
            <a:endParaRPr sz="1050" b="1" dirty="0"/>
          </a:p>
        </p:txBody>
      </p:sp>
      <p:sp>
        <p:nvSpPr>
          <p:cNvPr id="61" name="Google Shape;289;p6">
            <a:extLst>
              <a:ext uri="{FF2B5EF4-FFF2-40B4-BE49-F238E27FC236}">
                <a16:creationId xmlns:a16="http://schemas.microsoft.com/office/drawing/2014/main" id="{6265530D-0173-C5CC-D044-8888580A0CAB}"/>
              </a:ext>
            </a:extLst>
          </p:cNvPr>
          <p:cNvSpPr/>
          <p:nvPr/>
        </p:nvSpPr>
        <p:spPr>
          <a:xfrm>
            <a:off x="6514606" y="5642380"/>
            <a:ext cx="2798620" cy="318965"/>
          </a:xfrm>
          <a:prstGeom prst="rect">
            <a:avLst/>
          </a:prstGeom>
          <a:solidFill>
            <a:schemeClr val="accent5">
              <a:lumMod val="60000"/>
              <a:lumOff val="40000"/>
            </a:schemeClr>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Process Table (PCB)</a:t>
            </a:r>
            <a:endParaRPr sz="1200" b="1" dirty="0"/>
          </a:p>
        </p:txBody>
      </p:sp>
      <p:cxnSp>
        <p:nvCxnSpPr>
          <p:cNvPr id="62" name="Straight Connector 61">
            <a:extLst>
              <a:ext uri="{FF2B5EF4-FFF2-40B4-BE49-F238E27FC236}">
                <a16:creationId xmlns:a16="http://schemas.microsoft.com/office/drawing/2014/main" id="{3F93E273-D709-8279-3A2C-60C9520221A1}"/>
              </a:ext>
              <a:ext uri="{C183D7F6-B498-43B3-948B-1728B52AA6E4}">
                <adec:decorative xmlns:adec="http://schemas.microsoft.com/office/drawing/2017/decorative" val="1"/>
              </a:ext>
            </a:extLst>
          </p:cNvPr>
          <p:cNvCxnSpPr>
            <a:cxnSpLocks/>
          </p:cNvCxnSpPr>
          <p:nvPr/>
        </p:nvCxnSpPr>
        <p:spPr>
          <a:xfrm>
            <a:off x="6170222" y="5003616"/>
            <a:ext cx="3487387" cy="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789707AC-9259-674B-474C-13B638A3FA9C}"/>
              </a:ext>
              <a:ext uri="{C183D7F6-B498-43B3-948B-1728B52AA6E4}">
                <adec:decorative xmlns:adec="http://schemas.microsoft.com/office/drawing/2017/decorative" val="1"/>
              </a:ext>
            </a:extLst>
          </p:cNvPr>
          <p:cNvSpPr/>
          <p:nvPr/>
        </p:nvSpPr>
        <p:spPr>
          <a:xfrm>
            <a:off x="6296893" y="2524987"/>
            <a:ext cx="1579418" cy="2150307"/>
          </a:xfrm>
          <a:prstGeom prst="rect">
            <a:avLst/>
          </a:prstGeom>
          <a:solidFill>
            <a:schemeClr val="tx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dirty="0">
                <a:solidFill>
                  <a:srgbClr val="010022"/>
                </a:solidFill>
              </a:rPr>
              <a:t>Process A</a:t>
            </a:r>
          </a:p>
        </p:txBody>
      </p:sp>
      <p:sp>
        <p:nvSpPr>
          <p:cNvPr id="64" name="Google Shape;289;p6">
            <a:extLst>
              <a:ext uri="{FF2B5EF4-FFF2-40B4-BE49-F238E27FC236}">
                <a16:creationId xmlns:a16="http://schemas.microsoft.com/office/drawing/2014/main" id="{A60B7C36-8B6B-7F9C-9AE0-4BF0E71F8797}"/>
              </a:ext>
            </a:extLst>
          </p:cNvPr>
          <p:cNvSpPr/>
          <p:nvPr/>
        </p:nvSpPr>
        <p:spPr>
          <a:xfrm>
            <a:off x="6355528" y="2675932"/>
            <a:ext cx="685800"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T1 Stack</a:t>
            </a:r>
            <a:endParaRPr sz="1050" b="1" dirty="0"/>
          </a:p>
        </p:txBody>
      </p:sp>
      <p:sp>
        <p:nvSpPr>
          <p:cNvPr id="65" name="Google Shape;289;p6">
            <a:extLst>
              <a:ext uri="{FF2B5EF4-FFF2-40B4-BE49-F238E27FC236}">
                <a16:creationId xmlns:a16="http://schemas.microsoft.com/office/drawing/2014/main" id="{E4C54032-02FC-368B-A682-686C5AF6F88A}"/>
              </a:ext>
            </a:extLst>
          </p:cNvPr>
          <p:cNvSpPr/>
          <p:nvPr/>
        </p:nvSpPr>
        <p:spPr>
          <a:xfrm>
            <a:off x="7115919" y="2675932"/>
            <a:ext cx="685800"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T2 Stack</a:t>
            </a:r>
            <a:endParaRPr sz="1050" b="1" dirty="0"/>
          </a:p>
        </p:txBody>
      </p:sp>
      <p:sp>
        <p:nvSpPr>
          <p:cNvPr id="66" name="Google Shape;289;p6">
            <a:extLst>
              <a:ext uri="{FF2B5EF4-FFF2-40B4-BE49-F238E27FC236}">
                <a16:creationId xmlns:a16="http://schemas.microsoft.com/office/drawing/2014/main" id="{F63D1D2B-3992-5B24-5852-1BE1FFEC1EE1}"/>
              </a:ext>
            </a:extLst>
          </p:cNvPr>
          <p:cNvSpPr/>
          <p:nvPr/>
        </p:nvSpPr>
        <p:spPr>
          <a:xfrm>
            <a:off x="6355527" y="3245995"/>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Heap</a:t>
            </a:r>
            <a:endParaRPr sz="1050" b="1" dirty="0"/>
          </a:p>
        </p:txBody>
      </p:sp>
      <p:sp>
        <p:nvSpPr>
          <p:cNvPr id="67" name="Google Shape;289;p6">
            <a:extLst>
              <a:ext uri="{FF2B5EF4-FFF2-40B4-BE49-F238E27FC236}">
                <a16:creationId xmlns:a16="http://schemas.microsoft.com/office/drawing/2014/main" id="{B099E7E7-9678-DC2E-A5FE-4EF2801962C9}"/>
              </a:ext>
            </a:extLst>
          </p:cNvPr>
          <p:cNvSpPr/>
          <p:nvPr/>
        </p:nvSpPr>
        <p:spPr>
          <a:xfrm>
            <a:off x="6355527" y="3582725"/>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Data</a:t>
            </a:r>
            <a:endParaRPr sz="1050" b="1" dirty="0"/>
          </a:p>
        </p:txBody>
      </p:sp>
      <p:sp>
        <p:nvSpPr>
          <p:cNvPr id="68" name="Google Shape;289;p6">
            <a:extLst>
              <a:ext uri="{FF2B5EF4-FFF2-40B4-BE49-F238E27FC236}">
                <a16:creationId xmlns:a16="http://schemas.microsoft.com/office/drawing/2014/main" id="{0D49FBD3-9C31-8F41-FE11-230F666F9C06}"/>
              </a:ext>
            </a:extLst>
          </p:cNvPr>
          <p:cNvSpPr/>
          <p:nvPr/>
        </p:nvSpPr>
        <p:spPr>
          <a:xfrm>
            <a:off x="6355527" y="3919455"/>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Text</a:t>
            </a:r>
            <a:endParaRPr sz="1050" b="1" dirty="0"/>
          </a:p>
        </p:txBody>
      </p:sp>
      <p:sp>
        <p:nvSpPr>
          <p:cNvPr id="70" name="Rectangle 69">
            <a:extLst>
              <a:ext uri="{FF2B5EF4-FFF2-40B4-BE49-F238E27FC236}">
                <a16:creationId xmlns:a16="http://schemas.microsoft.com/office/drawing/2014/main" id="{67436934-C837-24EC-4CFE-AAD1BFFA5561}"/>
              </a:ext>
              <a:ext uri="{C183D7F6-B498-43B3-948B-1728B52AA6E4}">
                <adec:decorative xmlns:adec="http://schemas.microsoft.com/office/drawing/2017/decorative" val="1"/>
              </a:ext>
            </a:extLst>
          </p:cNvPr>
          <p:cNvSpPr/>
          <p:nvPr/>
        </p:nvSpPr>
        <p:spPr>
          <a:xfrm>
            <a:off x="7977251" y="2524987"/>
            <a:ext cx="1579418" cy="2150307"/>
          </a:xfrm>
          <a:prstGeom prst="rect">
            <a:avLst/>
          </a:prstGeom>
          <a:solidFill>
            <a:schemeClr val="tx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dirty="0">
                <a:solidFill>
                  <a:srgbClr val="010022"/>
                </a:solidFill>
              </a:rPr>
              <a:t>Process B</a:t>
            </a:r>
          </a:p>
        </p:txBody>
      </p:sp>
      <p:sp>
        <p:nvSpPr>
          <p:cNvPr id="71" name="Google Shape;289;p6">
            <a:extLst>
              <a:ext uri="{FF2B5EF4-FFF2-40B4-BE49-F238E27FC236}">
                <a16:creationId xmlns:a16="http://schemas.microsoft.com/office/drawing/2014/main" id="{1B1EAB69-2311-0113-2E80-4A65D5771F11}"/>
              </a:ext>
            </a:extLst>
          </p:cNvPr>
          <p:cNvSpPr/>
          <p:nvPr/>
        </p:nvSpPr>
        <p:spPr>
          <a:xfrm>
            <a:off x="8035886" y="2675932"/>
            <a:ext cx="685800"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T1 Stack</a:t>
            </a:r>
            <a:endParaRPr sz="1050" b="1" dirty="0"/>
          </a:p>
        </p:txBody>
      </p:sp>
      <p:sp>
        <p:nvSpPr>
          <p:cNvPr id="72" name="Google Shape;289;p6">
            <a:extLst>
              <a:ext uri="{FF2B5EF4-FFF2-40B4-BE49-F238E27FC236}">
                <a16:creationId xmlns:a16="http://schemas.microsoft.com/office/drawing/2014/main" id="{735F3DCF-CF7B-0DB6-FD6B-AC7AF24AB34B}"/>
              </a:ext>
            </a:extLst>
          </p:cNvPr>
          <p:cNvSpPr/>
          <p:nvPr/>
        </p:nvSpPr>
        <p:spPr>
          <a:xfrm>
            <a:off x="8796277" y="2675932"/>
            <a:ext cx="685800"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T2 Stack</a:t>
            </a:r>
            <a:endParaRPr sz="1050" b="1" dirty="0"/>
          </a:p>
        </p:txBody>
      </p:sp>
      <p:sp>
        <p:nvSpPr>
          <p:cNvPr id="73" name="Google Shape;289;p6">
            <a:extLst>
              <a:ext uri="{FF2B5EF4-FFF2-40B4-BE49-F238E27FC236}">
                <a16:creationId xmlns:a16="http://schemas.microsoft.com/office/drawing/2014/main" id="{DBF55EAB-DCC2-130E-3D36-2106002FF9F1}"/>
              </a:ext>
            </a:extLst>
          </p:cNvPr>
          <p:cNvSpPr/>
          <p:nvPr/>
        </p:nvSpPr>
        <p:spPr>
          <a:xfrm>
            <a:off x="8035885" y="3245995"/>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Heap</a:t>
            </a:r>
            <a:endParaRPr sz="1050" b="1" dirty="0"/>
          </a:p>
        </p:txBody>
      </p:sp>
      <p:sp>
        <p:nvSpPr>
          <p:cNvPr id="74" name="Google Shape;289;p6">
            <a:extLst>
              <a:ext uri="{FF2B5EF4-FFF2-40B4-BE49-F238E27FC236}">
                <a16:creationId xmlns:a16="http://schemas.microsoft.com/office/drawing/2014/main" id="{AECA34B3-565D-5C4D-A8B6-6CADF447117C}"/>
              </a:ext>
            </a:extLst>
          </p:cNvPr>
          <p:cNvSpPr/>
          <p:nvPr/>
        </p:nvSpPr>
        <p:spPr>
          <a:xfrm>
            <a:off x="8035885" y="3582725"/>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Data</a:t>
            </a:r>
            <a:endParaRPr sz="1050" b="1" dirty="0"/>
          </a:p>
        </p:txBody>
      </p:sp>
      <p:sp>
        <p:nvSpPr>
          <p:cNvPr id="75" name="Google Shape;289;p6">
            <a:extLst>
              <a:ext uri="{FF2B5EF4-FFF2-40B4-BE49-F238E27FC236}">
                <a16:creationId xmlns:a16="http://schemas.microsoft.com/office/drawing/2014/main" id="{27A3503D-00D1-DE01-571D-1BA87811FC05}"/>
              </a:ext>
            </a:extLst>
          </p:cNvPr>
          <p:cNvSpPr/>
          <p:nvPr/>
        </p:nvSpPr>
        <p:spPr>
          <a:xfrm>
            <a:off x="8035885" y="3919455"/>
            <a:ext cx="1446191"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dirty="0">
                <a:solidFill>
                  <a:srgbClr val="000000"/>
                </a:solidFill>
                <a:latin typeface="Arial"/>
                <a:ea typeface="Arial"/>
                <a:cs typeface="Arial"/>
                <a:sym typeface="Arial"/>
              </a:rPr>
              <a:t>Text</a:t>
            </a:r>
            <a:endParaRPr sz="1050" b="1" dirty="0"/>
          </a:p>
        </p:txBody>
      </p:sp>
      <p:sp>
        <p:nvSpPr>
          <p:cNvPr id="77" name="Google Shape;289;p6">
            <a:extLst>
              <a:ext uri="{FF2B5EF4-FFF2-40B4-BE49-F238E27FC236}">
                <a16:creationId xmlns:a16="http://schemas.microsoft.com/office/drawing/2014/main" id="{5CEC7CD8-CFB8-E316-F7EC-B55266CAD527}"/>
              </a:ext>
            </a:extLst>
          </p:cNvPr>
          <p:cNvSpPr/>
          <p:nvPr/>
        </p:nvSpPr>
        <p:spPr>
          <a:xfrm>
            <a:off x="6514606" y="5230024"/>
            <a:ext cx="2798620" cy="318965"/>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algn="ctr"/>
            <a:r>
              <a:rPr lang="en-US" sz="1600" b="1" dirty="0">
                <a:solidFill>
                  <a:srgbClr val="000000"/>
                </a:solidFill>
                <a:latin typeface="Arial"/>
                <a:cs typeface="Arial"/>
                <a:sym typeface="Arial"/>
              </a:rPr>
              <a:t>Thread Table</a:t>
            </a:r>
            <a:endParaRPr sz="1600" b="1" dirty="0">
              <a:solidFill>
                <a:srgbClr val="000000"/>
              </a:solidFill>
              <a:latin typeface="Arial"/>
              <a:cs typeface="Arial"/>
            </a:endParaRPr>
          </a:p>
        </p:txBody>
      </p:sp>
      <p:graphicFrame>
        <p:nvGraphicFramePr>
          <p:cNvPr id="79" name="Table 6">
            <a:extLst>
              <a:ext uri="{FF2B5EF4-FFF2-40B4-BE49-F238E27FC236}">
                <a16:creationId xmlns:a16="http://schemas.microsoft.com/office/drawing/2014/main" id="{9EBFCFDD-4689-25A0-B995-C2FD70A7AD28}"/>
              </a:ext>
            </a:extLst>
          </p:cNvPr>
          <p:cNvGraphicFramePr>
            <a:graphicFrameLocks noGrp="1"/>
          </p:cNvGraphicFramePr>
          <p:nvPr>
            <p:extLst>
              <p:ext uri="{D42A27DB-BD31-4B8C-83A1-F6EECF244321}">
                <p14:modId xmlns:p14="http://schemas.microsoft.com/office/powerpoint/2010/main" val="4246976237"/>
              </p:ext>
            </p:extLst>
          </p:nvPr>
        </p:nvGraphicFramePr>
        <p:xfrm>
          <a:off x="4184074" y="1753112"/>
          <a:ext cx="1864426" cy="4919975"/>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807759374"/>
                    </a:ext>
                  </a:extLst>
                </a:gridCol>
              </a:tblGrid>
              <a:tr h="450657">
                <a:tc>
                  <a:txBody>
                    <a:bodyPr/>
                    <a:lstStyle/>
                    <a:p>
                      <a:pPr algn="ctr"/>
                      <a:r>
                        <a:rPr lang="en-US" sz="1800" dirty="0">
                          <a:solidFill>
                            <a:srgbClr val="010022"/>
                          </a:solidFill>
                        </a:rPr>
                        <a:t>User</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User library</a:t>
                      </a:r>
                    </a:p>
                  </a:txBody>
                  <a:tcPr anchor="ctr"/>
                </a:tc>
                <a:extLst>
                  <a:ext uri="{0D108BD9-81ED-4DB2-BD59-A6C34878D82A}">
                    <a16:rowId xmlns:a16="http://schemas.microsoft.com/office/drawing/2014/main" val="1956734256"/>
                  </a:ext>
                </a:extLst>
              </a:tr>
              <a:tr h="908361">
                <a:tc>
                  <a:txBody>
                    <a:bodyPr/>
                    <a:lstStyle/>
                    <a:p>
                      <a:pPr algn="ctr"/>
                      <a:r>
                        <a:rPr lang="en-US" sz="1600" dirty="0">
                          <a:solidFill>
                            <a:srgbClr val="010022"/>
                          </a:solidFill>
                        </a:rPr>
                        <a:t>OS-Independent</a:t>
                      </a:r>
                    </a:p>
                  </a:txBody>
                  <a:tcPr anchor="ctr"/>
                </a:tc>
                <a:extLst>
                  <a:ext uri="{0D108BD9-81ED-4DB2-BD59-A6C34878D82A}">
                    <a16:rowId xmlns:a16="http://schemas.microsoft.com/office/drawing/2014/main" val="3745331833"/>
                  </a:ext>
                </a:extLst>
              </a:tr>
              <a:tr h="835874">
                <a:tc>
                  <a:txBody>
                    <a:bodyPr/>
                    <a:lstStyle/>
                    <a:p>
                      <a:pPr algn="ctr"/>
                      <a:r>
                        <a:rPr lang="en-US" sz="1600" dirty="0" err="1">
                          <a:solidFill>
                            <a:srgbClr val="010022"/>
                          </a:solidFill>
                        </a:rPr>
                        <a:t>Syscalls</a:t>
                      </a:r>
                      <a:r>
                        <a:rPr lang="en-US" sz="1600" dirty="0">
                          <a:solidFill>
                            <a:srgbClr val="010022"/>
                          </a:solidFill>
                        </a:rPr>
                        <a:t> block all process threads</a:t>
                      </a:r>
                    </a:p>
                  </a:txBody>
                  <a:tcPr anchor="ctr"/>
                </a:tc>
                <a:extLst>
                  <a:ext uri="{0D108BD9-81ED-4DB2-BD59-A6C34878D82A}">
                    <a16:rowId xmlns:a16="http://schemas.microsoft.com/office/drawing/2014/main" val="1766465307"/>
                  </a:ext>
                </a:extLst>
              </a:tr>
              <a:tr h="908361">
                <a:tc>
                  <a:txBody>
                    <a:bodyPr/>
                    <a:lstStyle/>
                    <a:p>
                      <a:pPr algn="ctr"/>
                      <a:r>
                        <a:rPr lang="en-US" sz="1600" dirty="0">
                          <a:solidFill>
                            <a:srgbClr val="010022"/>
                          </a:solidFill>
                        </a:rPr>
                        <a:t>Process threads in one CPU</a:t>
                      </a:r>
                    </a:p>
                  </a:txBody>
                  <a:tcPr anchor="ctr"/>
                </a:tc>
                <a:extLst>
                  <a:ext uri="{0D108BD9-81ED-4DB2-BD59-A6C34878D82A}">
                    <a16:rowId xmlns:a16="http://schemas.microsoft.com/office/drawing/2014/main" val="4190108953"/>
                  </a:ext>
                </a:extLst>
              </a:tr>
              <a:tr h="908361">
                <a:tc>
                  <a:txBody>
                    <a:bodyPr/>
                    <a:lstStyle/>
                    <a:p>
                      <a:pPr algn="ctr"/>
                      <a:r>
                        <a:rPr lang="en-US" sz="1600" dirty="0">
                          <a:solidFill>
                            <a:srgbClr val="010022"/>
                          </a:solidFill>
                        </a:rPr>
                        <a:t>Manage with Procedure calls (quick/cheap)</a:t>
                      </a:r>
                    </a:p>
                  </a:txBody>
                  <a:tcPr anchor="ctr"/>
                </a:tc>
                <a:extLst>
                  <a:ext uri="{0D108BD9-81ED-4DB2-BD59-A6C34878D82A}">
                    <a16:rowId xmlns:a16="http://schemas.microsoft.com/office/drawing/2014/main" val="2231320861"/>
                  </a:ext>
                </a:extLst>
              </a:tr>
            </a:tbl>
          </a:graphicData>
        </a:graphic>
      </p:graphicFrame>
      <p:graphicFrame>
        <p:nvGraphicFramePr>
          <p:cNvPr id="80" name="Table 6">
            <a:extLst>
              <a:ext uri="{FF2B5EF4-FFF2-40B4-BE49-F238E27FC236}">
                <a16:creationId xmlns:a16="http://schemas.microsoft.com/office/drawing/2014/main" id="{22DE3B28-5363-9FB8-A43A-4515BFE31EE1}"/>
              </a:ext>
            </a:extLst>
          </p:cNvPr>
          <p:cNvGraphicFramePr>
            <a:graphicFrameLocks noGrp="1"/>
          </p:cNvGraphicFramePr>
          <p:nvPr>
            <p:extLst>
              <p:ext uri="{D42A27DB-BD31-4B8C-83A1-F6EECF244321}">
                <p14:modId xmlns:p14="http://schemas.microsoft.com/office/powerpoint/2010/main" val="2760550209"/>
              </p:ext>
            </p:extLst>
          </p:nvPr>
        </p:nvGraphicFramePr>
        <p:xfrm>
          <a:off x="4184074" y="1753112"/>
          <a:ext cx="1864426" cy="4011614"/>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807759374"/>
                    </a:ext>
                  </a:extLst>
                </a:gridCol>
              </a:tblGrid>
              <a:tr h="450657">
                <a:tc>
                  <a:txBody>
                    <a:bodyPr/>
                    <a:lstStyle/>
                    <a:p>
                      <a:pPr algn="ctr"/>
                      <a:r>
                        <a:rPr lang="en-US" sz="1800" dirty="0">
                          <a:solidFill>
                            <a:srgbClr val="010022"/>
                          </a:solidFill>
                        </a:rPr>
                        <a:t>User</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User library</a:t>
                      </a:r>
                    </a:p>
                  </a:txBody>
                  <a:tcPr anchor="ctr"/>
                </a:tc>
                <a:extLst>
                  <a:ext uri="{0D108BD9-81ED-4DB2-BD59-A6C34878D82A}">
                    <a16:rowId xmlns:a16="http://schemas.microsoft.com/office/drawing/2014/main" val="1956734256"/>
                  </a:ext>
                </a:extLst>
              </a:tr>
              <a:tr h="908361">
                <a:tc>
                  <a:txBody>
                    <a:bodyPr/>
                    <a:lstStyle/>
                    <a:p>
                      <a:pPr algn="ctr"/>
                      <a:r>
                        <a:rPr lang="en-US" sz="1600" dirty="0">
                          <a:solidFill>
                            <a:srgbClr val="010022"/>
                          </a:solidFill>
                        </a:rPr>
                        <a:t>OS-Independent</a:t>
                      </a:r>
                    </a:p>
                  </a:txBody>
                  <a:tcPr anchor="ctr"/>
                </a:tc>
                <a:extLst>
                  <a:ext uri="{0D108BD9-81ED-4DB2-BD59-A6C34878D82A}">
                    <a16:rowId xmlns:a16="http://schemas.microsoft.com/office/drawing/2014/main" val="3745331833"/>
                  </a:ext>
                </a:extLst>
              </a:tr>
              <a:tr h="835874">
                <a:tc>
                  <a:txBody>
                    <a:bodyPr/>
                    <a:lstStyle/>
                    <a:p>
                      <a:pPr algn="ctr"/>
                      <a:r>
                        <a:rPr lang="en-US" sz="1600" dirty="0" err="1">
                          <a:solidFill>
                            <a:srgbClr val="010022"/>
                          </a:solidFill>
                        </a:rPr>
                        <a:t>Syscalls</a:t>
                      </a:r>
                      <a:r>
                        <a:rPr lang="en-US" sz="1600" dirty="0">
                          <a:solidFill>
                            <a:srgbClr val="010022"/>
                          </a:solidFill>
                        </a:rPr>
                        <a:t> block all process threads</a:t>
                      </a:r>
                    </a:p>
                  </a:txBody>
                  <a:tcPr anchor="ctr"/>
                </a:tc>
                <a:extLst>
                  <a:ext uri="{0D108BD9-81ED-4DB2-BD59-A6C34878D82A}">
                    <a16:rowId xmlns:a16="http://schemas.microsoft.com/office/drawing/2014/main" val="1766465307"/>
                  </a:ext>
                </a:extLst>
              </a:tr>
              <a:tr h="908361">
                <a:tc>
                  <a:txBody>
                    <a:bodyPr/>
                    <a:lstStyle/>
                    <a:p>
                      <a:pPr algn="ctr"/>
                      <a:r>
                        <a:rPr lang="en-US" sz="1600" dirty="0">
                          <a:solidFill>
                            <a:srgbClr val="010022"/>
                          </a:solidFill>
                        </a:rPr>
                        <a:t>Process threads in one CPU</a:t>
                      </a:r>
                    </a:p>
                  </a:txBody>
                  <a:tcPr anchor="ctr"/>
                </a:tc>
                <a:extLst>
                  <a:ext uri="{0D108BD9-81ED-4DB2-BD59-A6C34878D82A}">
                    <a16:rowId xmlns:a16="http://schemas.microsoft.com/office/drawing/2014/main" val="4190108953"/>
                  </a:ext>
                </a:extLst>
              </a:tr>
            </a:tbl>
          </a:graphicData>
        </a:graphic>
      </p:graphicFrame>
      <p:graphicFrame>
        <p:nvGraphicFramePr>
          <p:cNvPr id="81" name="Table 6">
            <a:extLst>
              <a:ext uri="{FF2B5EF4-FFF2-40B4-BE49-F238E27FC236}">
                <a16:creationId xmlns:a16="http://schemas.microsoft.com/office/drawing/2014/main" id="{AD6C3651-0C2C-0A24-F67F-5DE0077347A7}"/>
              </a:ext>
            </a:extLst>
          </p:cNvPr>
          <p:cNvGraphicFramePr>
            <a:graphicFrameLocks noGrp="1"/>
          </p:cNvGraphicFramePr>
          <p:nvPr>
            <p:extLst>
              <p:ext uri="{D42A27DB-BD31-4B8C-83A1-F6EECF244321}">
                <p14:modId xmlns:p14="http://schemas.microsoft.com/office/powerpoint/2010/main" val="109466577"/>
              </p:ext>
            </p:extLst>
          </p:nvPr>
        </p:nvGraphicFramePr>
        <p:xfrm>
          <a:off x="4184074" y="1753112"/>
          <a:ext cx="1864426" cy="3103253"/>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807759374"/>
                    </a:ext>
                  </a:extLst>
                </a:gridCol>
              </a:tblGrid>
              <a:tr h="450657">
                <a:tc>
                  <a:txBody>
                    <a:bodyPr/>
                    <a:lstStyle/>
                    <a:p>
                      <a:pPr algn="ctr"/>
                      <a:r>
                        <a:rPr lang="en-US" sz="1800" dirty="0">
                          <a:solidFill>
                            <a:srgbClr val="010022"/>
                          </a:solidFill>
                        </a:rPr>
                        <a:t>User</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User library</a:t>
                      </a:r>
                    </a:p>
                  </a:txBody>
                  <a:tcPr anchor="ctr"/>
                </a:tc>
                <a:extLst>
                  <a:ext uri="{0D108BD9-81ED-4DB2-BD59-A6C34878D82A}">
                    <a16:rowId xmlns:a16="http://schemas.microsoft.com/office/drawing/2014/main" val="1956734256"/>
                  </a:ext>
                </a:extLst>
              </a:tr>
              <a:tr h="908361">
                <a:tc>
                  <a:txBody>
                    <a:bodyPr/>
                    <a:lstStyle/>
                    <a:p>
                      <a:pPr algn="ctr"/>
                      <a:r>
                        <a:rPr lang="en-US" sz="1600" dirty="0">
                          <a:solidFill>
                            <a:srgbClr val="010022"/>
                          </a:solidFill>
                        </a:rPr>
                        <a:t>OS-Independent</a:t>
                      </a:r>
                    </a:p>
                  </a:txBody>
                  <a:tcPr anchor="ctr"/>
                </a:tc>
                <a:extLst>
                  <a:ext uri="{0D108BD9-81ED-4DB2-BD59-A6C34878D82A}">
                    <a16:rowId xmlns:a16="http://schemas.microsoft.com/office/drawing/2014/main" val="3745331833"/>
                  </a:ext>
                </a:extLst>
              </a:tr>
              <a:tr h="835874">
                <a:tc>
                  <a:txBody>
                    <a:bodyPr/>
                    <a:lstStyle/>
                    <a:p>
                      <a:pPr algn="ctr"/>
                      <a:r>
                        <a:rPr lang="en-US" sz="1600" dirty="0" err="1">
                          <a:solidFill>
                            <a:srgbClr val="010022"/>
                          </a:solidFill>
                        </a:rPr>
                        <a:t>Syscalls</a:t>
                      </a:r>
                      <a:r>
                        <a:rPr lang="en-US" sz="1600" dirty="0">
                          <a:solidFill>
                            <a:srgbClr val="010022"/>
                          </a:solidFill>
                        </a:rPr>
                        <a:t> block all process threads</a:t>
                      </a:r>
                    </a:p>
                  </a:txBody>
                  <a:tcPr anchor="ctr"/>
                </a:tc>
                <a:extLst>
                  <a:ext uri="{0D108BD9-81ED-4DB2-BD59-A6C34878D82A}">
                    <a16:rowId xmlns:a16="http://schemas.microsoft.com/office/drawing/2014/main" val="1766465307"/>
                  </a:ext>
                </a:extLst>
              </a:tr>
            </a:tbl>
          </a:graphicData>
        </a:graphic>
      </p:graphicFrame>
      <p:graphicFrame>
        <p:nvGraphicFramePr>
          <p:cNvPr id="82" name="Table 6">
            <a:extLst>
              <a:ext uri="{FF2B5EF4-FFF2-40B4-BE49-F238E27FC236}">
                <a16:creationId xmlns:a16="http://schemas.microsoft.com/office/drawing/2014/main" id="{0FCD5322-8758-368E-FD7E-A792950D2E95}"/>
              </a:ext>
            </a:extLst>
          </p:cNvPr>
          <p:cNvGraphicFramePr>
            <a:graphicFrameLocks noGrp="1"/>
          </p:cNvGraphicFramePr>
          <p:nvPr>
            <p:extLst>
              <p:ext uri="{D42A27DB-BD31-4B8C-83A1-F6EECF244321}">
                <p14:modId xmlns:p14="http://schemas.microsoft.com/office/powerpoint/2010/main" val="2401624285"/>
              </p:ext>
            </p:extLst>
          </p:nvPr>
        </p:nvGraphicFramePr>
        <p:xfrm>
          <a:off x="4184074" y="1753112"/>
          <a:ext cx="1864426" cy="2267379"/>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807759374"/>
                    </a:ext>
                  </a:extLst>
                </a:gridCol>
              </a:tblGrid>
              <a:tr h="450657">
                <a:tc>
                  <a:txBody>
                    <a:bodyPr/>
                    <a:lstStyle/>
                    <a:p>
                      <a:pPr algn="ctr"/>
                      <a:r>
                        <a:rPr lang="en-US" sz="1800" dirty="0">
                          <a:solidFill>
                            <a:srgbClr val="010022"/>
                          </a:solidFill>
                        </a:rPr>
                        <a:t>User</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User library</a:t>
                      </a:r>
                    </a:p>
                  </a:txBody>
                  <a:tcPr anchor="ctr"/>
                </a:tc>
                <a:extLst>
                  <a:ext uri="{0D108BD9-81ED-4DB2-BD59-A6C34878D82A}">
                    <a16:rowId xmlns:a16="http://schemas.microsoft.com/office/drawing/2014/main" val="1956734256"/>
                  </a:ext>
                </a:extLst>
              </a:tr>
              <a:tr h="908361">
                <a:tc>
                  <a:txBody>
                    <a:bodyPr/>
                    <a:lstStyle/>
                    <a:p>
                      <a:pPr algn="ctr"/>
                      <a:r>
                        <a:rPr lang="en-US" sz="1600" dirty="0">
                          <a:solidFill>
                            <a:srgbClr val="010022"/>
                          </a:solidFill>
                        </a:rPr>
                        <a:t>OS-Independent</a:t>
                      </a:r>
                    </a:p>
                  </a:txBody>
                  <a:tcPr anchor="ctr"/>
                </a:tc>
                <a:extLst>
                  <a:ext uri="{0D108BD9-81ED-4DB2-BD59-A6C34878D82A}">
                    <a16:rowId xmlns:a16="http://schemas.microsoft.com/office/drawing/2014/main" val="3745331833"/>
                  </a:ext>
                </a:extLst>
              </a:tr>
            </a:tbl>
          </a:graphicData>
        </a:graphic>
      </p:graphicFrame>
      <p:graphicFrame>
        <p:nvGraphicFramePr>
          <p:cNvPr id="83" name="Table 6">
            <a:extLst>
              <a:ext uri="{FF2B5EF4-FFF2-40B4-BE49-F238E27FC236}">
                <a16:creationId xmlns:a16="http://schemas.microsoft.com/office/drawing/2014/main" id="{81DE4333-A100-F029-E090-DFF0E6B6441C}"/>
              </a:ext>
            </a:extLst>
          </p:cNvPr>
          <p:cNvGraphicFramePr>
            <a:graphicFrameLocks noGrp="1"/>
          </p:cNvGraphicFramePr>
          <p:nvPr>
            <p:extLst>
              <p:ext uri="{D42A27DB-BD31-4B8C-83A1-F6EECF244321}">
                <p14:modId xmlns:p14="http://schemas.microsoft.com/office/powerpoint/2010/main" val="304222187"/>
              </p:ext>
            </p:extLst>
          </p:nvPr>
        </p:nvGraphicFramePr>
        <p:xfrm>
          <a:off x="4184074" y="1753112"/>
          <a:ext cx="1864426" cy="1359018"/>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807759374"/>
                    </a:ext>
                  </a:extLst>
                </a:gridCol>
              </a:tblGrid>
              <a:tr h="450657">
                <a:tc>
                  <a:txBody>
                    <a:bodyPr/>
                    <a:lstStyle/>
                    <a:p>
                      <a:pPr algn="ctr"/>
                      <a:r>
                        <a:rPr lang="en-US" sz="1800" dirty="0">
                          <a:solidFill>
                            <a:srgbClr val="010022"/>
                          </a:solidFill>
                        </a:rPr>
                        <a:t>User</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User library</a:t>
                      </a:r>
                    </a:p>
                  </a:txBody>
                  <a:tcPr anchor="ctr"/>
                </a:tc>
                <a:extLst>
                  <a:ext uri="{0D108BD9-81ED-4DB2-BD59-A6C34878D82A}">
                    <a16:rowId xmlns:a16="http://schemas.microsoft.com/office/drawing/2014/main" val="1956734256"/>
                  </a:ext>
                </a:extLst>
              </a:tr>
            </a:tbl>
          </a:graphicData>
        </a:graphic>
      </p:graphicFrame>
      <p:graphicFrame>
        <p:nvGraphicFramePr>
          <p:cNvPr id="84" name="Table 6">
            <a:extLst>
              <a:ext uri="{FF2B5EF4-FFF2-40B4-BE49-F238E27FC236}">
                <a16:creationId xmlns:a16="http://schemas.microsoft.com/office/drawing/2014/main" id="{905E3BDB-8C77-61C0-4472-5662B214E101}"/>
              </a:ext>
            </a:extLst>
          </p:cNvPr>
          <p:cNvGraphicFramePr>
            <a:graphicFrameLocks noGrp="1"/>
          </p:cNvGraphicFramePr>
          <p:nvPr>
            <p:extLst>
              <p:ext uri="{D42A27DB-BD31-4B8C-83A1-F6EECF244321}">
                <p14:modId xmlns:p14="http://schemas.microsoft.com/office/powerpoint/2010/main" val="4112273015"/>
              </p:ext>
            </p:extLst>
          </p:nvPr>
        </p:nvGraphicFramePr>
        <p:xfrm>
          <a:off x="9779331" y="1753112"/>
          <a:ext cx="1864426" cy="4919975"/>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1952344320"/>
                    </a:ext>
                  </a:extLst>
                </a:gridCol>
              </a:tblGrid>
              <a:tr h="450657">
                <a:tc>
                  <a:txBody>
                    <a:bodyPr/>
                    <a:lstStyle/>
                    <a:p>
                      <a:pPr algn="ctr"/>
                      <a:r>
                        <a:rPr lang="en-US" sz="1800" dirty="0">
                          <a:solidFill>
                            <a:srgbClr val="010022"/>
                          </a:solidFill>
                        </a:rPr>
                        <a:t>Kernel</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System library</a:t>
                      </a:r>
                    </a:p>
                  </a:txBody>
                  <a:tcPr anchor="ctr"/>
                </a:tc>
                <a:extLst>
                  <a:ext uri="{0D108BD9-81ED-4DB2-BD59-A6C34878D82A}">
                    <a16:rowId xmlns:a16="http://schemas.microsoft.com/office/drawing/2014/main" val="1956734256"/>
                  </a:ext>
                </a:extLst>
              </a:tr>
              <a:tr h="908361">
                <a:tc>
                  <a:txBody>
                    <a:bodyPr/>
                    <a:lstStyle/>
                    <a:p>
                      <a:pPr algn="ctr"/>
                      <a:r>
                        <a:rPr lang="en-US" sz="1600" dirty="0">
                          <a:solidFill>
                            <a:srgbClr val="010022"/>
                          </a:solidFill>
                        </a:rPr>
                        <a:t>OS-Specific</a:t>
                      </a:r>
                    </a:p>
                  </a:txBody>
                  <a:tcPr anchor="ctr"/>
                </a:tc>
                <a:extLst>
                  <a:ext uri="{0D108BD9-81ED-4DB2-BD59-A6C34878D82A}">
                    <a16:rowId xmlns:a16="http://schemas.microsoft.com/office/drawing/2014/main" val="3745331833"/>
                  </a:ext>
                </a:extLst>
              </a:tr>
              <a:tr h="835874">
                <a:tc>
                  <a:txBody>
                    <a:bodyPr/>
                    <a:lstStyle/>
                    <a:p>
                      <a:pPr algn="ctr"/>
                      <a:r>
                        <a:rPr lang="en-US" sz="1600" dirty="0" err="1">
                          <a:solidFill>
                            <a:srgbClr val="010022"/>
                          </a:solidFill>
                        </a:rPr>
                        <a:t>Syscalls</a:t>
                      </a:r>
                      <a:r>
                        <a:rPr lang="en-US" sz="1600" dirty="0">
                          <a:solidFill>
                            <a:srgbClr val="010022"/>
                          </a:solidFill>
                        </a:rPr>
                        <a:t> block calling thread</a:t>
                      </a:r>
                    </a:p>
                  </a:txBody>
                  <a:tcPr anchor="ctr"/>
                </a:tc>
                <a:extLst>
                  <a:ext uri="{0D108BD9-81ED-4DB2-BD59-A6C34878D82A}">
                    <a16:rowId xmlns:a16="http://schemas.microsoft.com/office/drawing/2014/main" val="1766465307"/>
                  </a:ext>
                </a:extLst>
              </a:tr>
              <a:tr h="908361">
                <a:tc>
                  <a:txBody>
                    <a:bodyPr/>
                    <a:lstStyle/>
                    <a:p>
                      <a:pPr algn="ctr"/>
                      <a:r>
                        <a:rPr lang="en-US" sz="1600" dirty="0">
                          <a:solidFill>
                            <a:srgbClr val="010022"/>
                          </a:solidFill>
                        </a:rPr>
                        <a:t>Process threads in multiple CPUs</a:t>
                      </a:r>
                    </a:p>
                  </a:txBody>
                  <a:tcPr anchor="ctr"/>
                </a:tc>
                <a:extLst>
                  <a:ext uri="{0D108BD9-81ED-4DB2-BD59-A6C34878D82A}">
                    <a16:rowId xmlns:a16="http://schemas.microsoft.com/office/drawing/2014/main" val="4190108953"/>
                  </a:ext>
                </a:extLst>
              </a:tr>
              <a:tr h="908361">
                <a:tc>
                  <a:txBody>
                    <a:bodyPr/>
                    <a:lstStyle/>
                    <a:p>
                      <a:pPr algn="ctr"/>
                      <a:r>
                        <a:rPr lang="en-US" sz="1600" dirty="0">
                          <a:solidFill>
                            <a:srgbClr val="010022"/>
                          </a:solidFill>
                        </a:rPr>
                        <a:t>Manage with System calls (long/expensive)</a:t>
                      </a:r>
                    </a:p>
                  </a:txBody>
                  <a:tcPr anchor="ctr"/>
                </a:tc>
                <a:extLst>
                  <a:ext uri="{0D108BD9-81ED-4DB2-BD59-A6C34878D82A}">
                    <a16:rowId xmlns:a16="http://schemas.microsoft.com/office/drawing/2014/main" val="2231320861"/>
                  </a:ext>
                </a:extLst>
              </a:tr>
            </a:tbl>
          </a:graphicData>
        </a:graphic>
      </p:graphicFrame>
      <p:graphicFrame>
        <p:nvGraphicFramePr>
          <p:cNvPr id="85" name="Table 6">
            <a:extLst>
              <a:ext uri="{FF2B5EF4-FFF2-40B4-BE49-F238E27FC236}">
                <a16:creationId xmlns:a16="http://schemas.microsoft.com/office/drawing/2014/main" id="{404C58CE-07F9-F005-481D-DAD2582066DE}"/>
              </a:ext>
            </a:extLst>
          </p:cNvPr>
          <p:cNvGraphicFramePr>
            <a:graphicFrameLocks noGrp="1"/>
          </p:cNvGraphicFramePr>
          <p:nvPr>
            <p:extLst>
              <p:ext uri="{D42A27DB-BD31-4B8C-83A1-F6EECF244321}">
                <p14:modId xmlns:p14="http://schemas.microsoft.com/office/powerpoint/2010/main" val="768452879"/>
              </p:ext>
            </p:extLst>
          </p:nvPr>
        </p:nvGraphicFramePr>
        <p:xfrm>
          <a:off x="9779331" y="1753112"/>
          <a:ext cx="1864426" cy="4011614"/>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1952344320"/>
                    </a:ext>
                  </a:extLst>
                </a:gridCol>
              </a:tblGrid>
              <a:tr h="450657">
                <a:tc>
                  <a:txBody>
                    <a:bodyPr/>
                    <a:lstStyle/>
                    <a:p>
                      <a:pPr algn="ctr"/>
                      <a:r>
                        <a:rPr lang="en-US" sz="1800" dirty="0">
                          <a:solidFill>
                            <a:srgbClr val="010022"/>
                          </a:solidFill>
                        </a:rPr>
                        <a:t>Kernel</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System library</a:t>
                      </a:r>
                    </a:p>
                  </a:txBody>
                  <a:tcPr anchor="ctr"/>
                </a:tc>
                <a:extLst>
                  <a:ext uri="{0D108BD9-81ED-4DB2-BD59-A6C34878D82A}">
                    <a16:rowId xmlns:a16="http://schemas.microsoft.com/office/drawing/2014/main" val="1956734256"/>
                  </a:ext>
                </a:extLst>
              </a:tr>
              <a:tr h="908361">
                <a:tc>
                  <a:txBody>
                    <a:bodyPr/>
                    <a:lstStyle/>
                    <a:p>
                      <a:pPr algn="ctr"/>
                      <a:r>
                        <a:rPr lang="en-US" sz="1600" dirty="0">
                          <a:solidFill>
                            <a:srgbClr val="010022"/>
                          </a:solidFill>
                        </a:rPr>
                        <a:t>OS-Specific</a:t>
                      </a:r>
                    </a:p>
                  </a:txBody>
                  <a:tcPr anchor="ctr"/>
                </a:tc>
                <a:extLst>
                  <a:ext uri="{0D108BD9-81ED-4DB2-BD59-A6C34878D82A}">
                    <a16:rowId xmlns:a16="http://schemas.microsoft.com/office/drawing/2014/main" val="3745331833"/>
                  </a:ext>
                </a:extLst>
              </a:tr>
              <a:tr h="835874">
                <a:tc>
                  <a:txBody>
                    <a:bodyPr/>
                    <a:lstStyle/>
                    <a:p>
                      <a:pPr algn="ctr"/>
                      <a:r>
                        <a:rPr lang="en-US" sz="1600" dirty="0" err="1">
                          <a:solidFill>
                            <a:srgbClr val="010022"/>
                          </a:solidFill>
                        </a:rPr>
                        <a:t>Syscalls</a:t>
                      </a:r>
                      <a:r>
                        <a:rPr lang="en-US" sz="1600" dirty="0">
                          <a:solidFill>
                            <a:srgbClr val="010022"/>
                          </a:solidFill>
                        </a:rPr>
                        <a:t> block calling thread</a:t>
                      </a:r>
                    </a:p>
                  </a:txBody>
                  <a:tcPr anchor="ctr"/>
                </a:tc>
                <a:extLst>
                  <a:ext uri="{0D108BD9-81ED-4DB2-BD59-A6C34878D82A}">
                    <a16:rowId xmlns:a16="http://schemas.microsoft.com/office/drawing/2014/main" val="1766465307"/>
                  </a:ext>
                </a:extLst>
              </a:tr>
              <a:tr h="908361">
                <a:tc>
                  <a:txBody>
                    <a:bodyPr/>
                    <a:lstStyle/>
                    <a:p>
                      <a:pPr algn="ctr"/>
                      <a:r>
                        <a:rPr lang="en-US" sz="1600" dirty="0">
                          <a:solidFill>
                            <a:srgbClr val="010022"/>
                          </a:solidFill>
                        </a:rPr>
                        <a:t>Process threads in multiple CPUs</a:t>
                      </a:r>
                    </a:p>
                  </a:txBody>
                  <a:tcPr anchor="ctr"/>
                </a:tc>
                <a:extLst>
                  <a:ext uri="{0D108BD9-81ED-4DB2-BD59-A6C34878D82A}">
                    <a16:rowId xmlns:a16="http://schemas.microsoft.com/office/drawing/2014/main" val="4190108953"/>
                  </a:ext>
                </a:extLst>
              </a:tr>
            </a:tbl>
          </a:graphicData>
        </a:graphic>
      </p:graphicFrame>
      <p:graphicFrame>
        <p:nvGraphicFramePr>
          <p:cNvPr id="86" name="Table 6">
            <a:extLst>
              <a:ext uri="{FF2B5EF4-FFF2-40B4-BE49-F238E27FC236}">
                <a16:creationId xmlns:a16="http://schemas.microsoft.com/office/drawing/2014/main" id="{73CDB4D8-1016-2978-A06B-0D0923CC4605}"/>
              </a:ext>
            </a:extLst>
          </p:cNvPr>
          <p:cNvGraphicFramePr>
            <a:graphicFrameLocks noGrp="1"/>
          </p:cNvGraphicFramePr>
          <p:nvPr>
            <p:extLst>
              <p:ext uri="{D42A27DB-BD31-4B8C-83A1-F6EECF244321}">
                <p14:modId xmlns:p14="http://schemas.microsoft.com/office/powerpoint/2010/main" val="2688327086"/>
              </p:ext>
            </p:extLst>
          </p:nvPr>
        </p:nvGraphicFramePr>
        <p:xfrm>
          <a:off x="9779331" y="1753112"/>
          <a:ext cx="1864426" cy="3103253"/>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1952344320"/>
                    </a:ext>
                  </a:extLst>
                </a:gridCol>
              </a:tblGrid>
              <a:tr h="450657">
                <a:tc>
                  <a:txBody>
                    <a:bodyPr/>
                    <a:lstStyle/>
                    <a:p>
                      <a:pPr algn="ctr"/>
                      <a:r>
                        <a:rPr lang="en-US" sz="1800" dirty="0">
                          <a:solidFill>
                            <a:srgbClr val="010022"/>
                          </a:solidFill>
                        </a:rPr>
                        <a:t>Kernel</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System library</a:t>
                      </a:r>
                    </a:p>
                  </a:txBody>
                  <a:tcPr anchor="ctr"/>
                </a:tc>
                <a:extLst>
                  <a:ext uri="{0D108BD9-81ED-4DB2-BD59-A6C34878D82A}">
                    <a16:rowId xmlns:a16="http://schemas.microsoft.com/office/drawing/2014/main" val="1956734256"/>
                  </a:ext>
                </a:extLst>
              </a:tr>
              <a:tr h="908361">
                <a:tc>
                  <a:txBody>
                    <a:bodyPr/>
                    <a:lstStyle/>
                    <a:p>
                      <a:pPr algn="ctr"/>
                      <a:r>
                        <a:rPr lang="en-US" sz="1600" dirty="0">
                          <a:solidFill>
                            <a:srgbClr val="010022"/>
                          </a:solidFill>
                        </a:rPr>
                        <a:t>OS-Specific</a:t>
                      </a:r>
                    </a:p>
                  </a:txBody>
                  <a:tcPr anchor="ctr"/>
                </a:tc>
                <a:extLst>
                  <a:ext uri="{0D108BD9-81ED-4DB2-BD59-A6C34878D82A}">
                    <a16:rowId xmlns:a16="http://schemas.microsoft.com/office/drawing/2014/main" val="3745331833"/>
                  </a:ext>
                </a:extLst>
              </a:tr>
              <a:tr h="835874">
                <a:tc>
                  <a:txBody>
                    <a:bodyPr/>
                    <a:lstStyle/>
                    <a:p>
                      <a:pPr algn="ctr"/>
                      <a:r>
                        <a:rPr lang="en-US" sz="1600" dirty="0" err="1">
                          <a:solidFill>
                            <a:srgbClr val="010022"/>
                          </a:solidFill>
                        </a:rPr>
                        <a:t>Syscalls</a:t>
                      </a:r>
                      <a:r>
                        <a:rPr lang="en-US" sz="1600" dirty="0">
                          <a:solidFill>
                            <a:srgbClr val="010022"/>
                          </a:solidFill>
                        </a:rPr>
                        <a:t> block calling thread</a:t>
                      </a:r>
                    </a:p>
                  </a:txBody>
                  <a:tcPr anchor="ctr"/>
                </a:tc>
                <a:extLst>
                  <a:ext uri="{0D108BD9-81ED-4DB2-BD59-A6C34878D82A}">
                    <a16:rowId xmlns:a16="http://schemas.microsoft.com/office/drawing/2014/main" val="1766465307"/>
                  </a:ext>
                </a:extLst>
              </a:tr>
            </a:tbl>
          </a:graphicData>
        </a:graphic>
      </p:graphicFrame>
      <p:graphicFrame>
        <p:nvGraphicFramePr>
          <p:cNvPr id="87" name="Table 6">
            <a:extLst>
              <a:ext uri="{FF2B5EF4-FFF2-40B4-BE49-F238E27FC236}">
                <a16:creationId xmlns:a16="http://schemas.microsoft.com/office/drawing/2014/main" id="{956113B3-7DF2-CAD6-3156-91794707E5DE}"/>
              </a:ext>
            </a:extLst>
          </p:cNvPr>
          <p:cNvGraphicFramePr>
            <a:graphicFrameLocks noGrp="1"/>
          </p:cNvGraphicFramePr>
          <p:nvPr>
            <p:extLst>
              <p:ext uri="{D42A27DB-BD31-4B8C-83A1-F6EECF244321}">
                <p14:modId xmlns:p14="http://schemas.microsoft.com/office/powerpoint/2010/main" val="375368064"/>
              </p:ext>
            </p:extLst>
          </p:nvPr>
        </p:nvGraphicFramePr>
        <p:xfrm>
          <a:off x="9779331" y="1753112"/>
          <a:ext cx="1864426" cy="2267379"/>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1952344320"/>
                    </a:ext>
                  </a:extLst>
                </a:gridCol>
              </a:tblGrid>
              <a:tr h="450657">
                <a:tc>
                  <a:txBody>
                    <a:bodyPr/>
                    <a:lstStyle/>
                    <a:p>
                      <a:pPr algn="ctr"/>
                      <a:r>
                        <a:rPr lang="en-US" sz="1800" dirty="0">
                          <a:solidFill>
                            <a:srgbClr val="010022"/>
                          </a:solidFill>
                        </a:rPr>
                        <a:t>Kernel</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System library</a:t>
                      </a:r>
                    </a:p>
                  </a:txBody>
                  <a:tcPr anchor="ctr"/>
                </a:tc>
                <a:extLst>
                  <a:ext uri="{0D108BD9-81ED-4DB2-BD59-A6C34878D82A}">
                    <a16:rowId xmlns:a16="http://schemas.microsoft.com/office/drawing/2014/main" val="1956734256"/>
                  </a:ext>
                </a:extLst>
              </a:tr>
              <a:tr h="908361">
                <a:tc>
                  <a:txBody>
                    <a:bodyPr/>
                    <a:lstStyle/>
                    <a:p>
                      <a:pPr algn="ctr"/>
                      <a:r>
                        <a:rPr lang="en-US" sz="1600" dirty="0">
                          <a:solidFill>
                            <a:srgbClr val="010022"/>
                          </a:solidFill>
                        </a:rPr>
                        <a:t>OS-Specific</a:t>
                      </a:r>
                    </a:p>
                  </a:txBody>
                  <a:tcPr anchor="ctr"/>
                </a:tc>
                <a:extLst>
                  <a:ext uri="{0D108BD9-81ED-4DB2-BD59-A6C34878D82A}">
                    <a16:rowId xmlns:a16="http://schemas.microsoft.com/office/drawing/2014/main" val="3745331833"/>
                  </a:ext>
                </a:extLst>
              </a:tr>
            </a:tbl>
          </a:graphicData>
        </a:graphic>
      </p:graphicFrame>
      <p:graphicFrame>
        <p:nvGraphicFramePr>
          <p:cNvPr id="88" name="Table 6">
            <a:extLst>
              <a:ext uri="{FF2B5EF4-FFF2-40B4-BE49-F238E27FC236}">
                <a16:creationId xmlns:a16="http://schemas.microsoft.com/office/drawing/2014/main" id="{67C94645-59BF-0461-4F02-9D880EA91A17}"/>
              </a:ext>
            </a:extLst>
          </p:cNvPr>
          <p:cNvGraphicFramePr>
            <a:graphicFrameLocks noGrp="1"/>
          </p:cNvGraphicFramePr>
          <p:nvPr>
            <p:extLst>
              <p:ext uri="{D42A27DB-BD31-4B8C-83A1-F6EECF244321}">
                <p14:modId xmlns:p14="http://schemas.microsoft.com/office/powerpoint/2010/main" val="2140653204"/>
              </p:ext>
            </p:extLst>
          </p:nvPr>
        </p:nvGraphicFramePr>
        <p:xfrm>
          <a:off x="9779331" y="1753112"/>
          <a:ext cx="1864426" cy="1359018"/>
        </p:xfrm>
        <a:graphic>
          <a:graphicData uri="http://schemas.openxmlformats.org/drawingml/2006/table">
            <a:tbl>
              <a:tblPr firstRow="1" bandRow="1">
                <a:tableStyleId>{5C22544A-7EE6-4342-B048-85BDC9FD1C3A}</a:tableStyleId>
              </a:tblPr>
              <a:tblGrid>
                <a:gridCol w="1864426">
                  <a:extLst>
                    <a:ext uri="{9D8B030D-6E8A-4147-A177-3AD203B41FA5}">
                      <a16:colId xmlns:a16="http://schemas.microsoft.com/office/drawing/2014/main" val="1952344320"/>
                    </a:ext>
                  </a:extLst>
                </a:gridCol>
              </a:tblGrid>
              <a:tr h="450657">
                <a:tc>
                  <a:txBody>
                    <a:bodyPr/>
                    <a:lstStyle/>
                    <a:p>
                      <a:pPr algn="ctr"/>
                      <a:r>
                        <a:rPr lang="en-US" sz="1800" dirty="0">
                          <a:solidFill>
                            <a:srgbClr val="010022"/>
                          </a:solidFill>
                        </a:rPr>
                        <a:t>Kernel</a:t>
                      </a:r>
                    </a:p>
                  </a:txBody>
                  <a:tcPr anchor="ctr"/>
                </a:tc>
                <a:extLst>
                  <a:ext uri="{0D108BD9-81ED-4DB2-BD59-A6C34878D82A}">
                    <a16:rowId xmlns:a16="http://schemas.microsoft.com/office/drawing/2014/main" val="923286912"/>
                  </a:ext>
                </a:extLst>
              </a:tr>
              <a:tr h="908361">
                <a:tc>
                  <a:txBody>
                    <a:bodyPr/>
                    <a:lstStyle/>
                    <a:p>
                      <a:pPr algn="ctr"/>
                      <a:r>
                        <a:rPr lang="en-US" sz="1600" dirty="0">
                          <a:solidFill>
                            <a:srgbClr val="010022"/>
                          </a:solidFill>
                        </a:rPr>
                        <a:t>System library</a:t>
                      </a:r>
                    </a:p>
                  </a:txBody>
                  <a:tcPr anchor="ctr"/>
                </a:tc>
                <a:extLst>
                  <a:ext uri="{0D108BD9-81ED-4DB2-BD59-A6C34878D82A}">
                    <a16:rowId xmlns:a16="http://schemas.microsoft.com/office/drawing/2014/main" val="1956734256"/>
                  </a:ext>
                </a:extLst>
              </a:tr>
            </a:tbl>
          </a:graphicData>
        </a:graphic>
      </p:graphicFrame>
      <p:sp>
        <p:nvSpPr>
          <p:cNvPr id="89" name="Rounded Rectangle 27">
            <a:extLst>
              <a:ext uri="{FF2B5EF4-FFF2-40B4-BE49-F238E27FC236}">
                <a16:creationId xmlns:a16="http://schemas.microsoft.com/office/drawing/2014/main" id="{F8257981-DE0D-5B33-F14C-71769E03006C}"/>
              </a:ext>
            </a:extLst>
          </p:cNvPr>
          <p:cNvSpPr>
            <a:spLocks/>
          </p:cNvSpPr>
          <p:nvPr/>
        </p:nvSpPr>
        <p:spPr>
          <a:xfrm>
            <a:off x="562100" y="1238585"/>
            <a:ext cx="5486400"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User Space Thread</a:t>
            </a:r>
          </a:p>
        </p:txBody>
      </p:sp>
      <p:sp>
        <p:nvSpPr>
          <p:cNvPr id="90" name="Rounded Rectangle 27">
            <a:extLst>
              <a:ext uri="{FF2B5EF4-FFF2-40B4-BE49-F238E27FC236}">
                <a16:creationId xmlns:a16="http://schemas.microsoft.com/office/drawing/2014/main" id="{F6E5531A-BF92-F462-318B-145A95FB1B7D}"/>
              </a:ext>
            </a:extLst>
          </p:cNvPr>
          <p:cNvSpPr>
            <a:spLocks/>
          </p:cNvSpPr>
          <p:nvPr/>
        </p:nvSpPr>
        <p:spPr>
          <a:xfrm>
            <a:off x="6183086" y="1238585"/>
            <a:ext cx="5486400"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Kernel Space Thread</a:t>
            </a:r>
          </a:p>
        </p:txBody>
      </p:sp>
    </p:spTree>
    <p:extLst>
      <p:ext uri="{BB962C8B-B14F-4D97-AF65-F5344CB8AC3E}">
        <p14:creationId xmlns:p14="http://schemas.microsoft.com/office/powerpoint/2010/main" val="156800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8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1" grpId="0" animBg="1"/>
      <p:bldP spid="28" grpId="0" animBg="1"/>
      <p:bldP spid="30" grpId="0" animBg="1"/>
      <p:bldP spid="31" grpId="0" animBg="1"/>
      <p:bldP spid="32" grpId="0" animBg="1"/>
      <p:bldP spid="34" grpId="0" animBg="1"/>
      <p:bldP spid="5" grpId="0" animBg="1"/>
      <p:bldP spid="37" grpId="0" animBg="1"/>
      <p:bldP spid="38" grpId="0" animBg="1"/>
      <p:bldP spid="39" grpId="0" animBg="1"/>
      <p:bldP spid="40" grpId="0" animBg="1"/>
      <p:bldP spid="42" grpId="0" animBg="1"/>
      <p:bldP spid="43" grpId="0" animBg="1"/>
      <p:bldP spid="44" grpId="0" animBg="1"/>
      <p:bldP spid="45" grpId="0" animBg="1"/>
      <p:bldP spid="46" grpId="0" animBg="1"/>
      <p:bldP spid="47" grpId="0" animBg="1"/>
      <p:bldP spid="48" grpId="0" animBg="1"/>
      <p:bldP spid="49" grpId="0" animBg="1"/>
      <p:bldP spid="60" grpId="0" animBg="1"/>
      <p:bldP spid="61" grpId="0" animBg="1"/>
      <p:bldP spid="63" grpId="0" animBg="1"/>
      <p:bldP spid="64" grpId="0" animBg="1"/>
      <p:bldP spid="65" grpId="0" animBg="1"/>
      <p:bldP spid="66" grpId="0" animBg="1"/>
      <p:bldP spid="67" grpId="0" animBg="1"/>
      <p:bldP spid="68" grpId="0" animBg="1"/>
      <p:bldP spid="70" grpId="0" animBg="1"/>
      <p:bldP spid="71" grpId="0" animBg="1"/>
      <p:bldP spid="72" grpId="0" animBg="1"/>
      <p:bldP spid="73" grpId="0" animBg="1"/>
      <p:bldP spid="74" grpId="0" animBg="1"/>
      <p:bldP spid="75" grpId="0" animBg="1"/>
      <p:bldP spid="77" grpId="0" animBg="1"/>
      <p:bldP spid="89" grpId="0" animBg="1"/>
      <p:bldP spid="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p:txBody>
          <a:bodyPr/>
          <a:lstStyle/>
          <a:p>
            <a:r>
              <a:rPr lang="en-US" dirty="0"/>
              <a:t>Hybrid Threading</a:t>
            </a:r>
          </a:p>
        </p:txBody>
      </p:sp>
      <p:sp>
        <p:nvSpPr>
          <p:cNvPr id="22" name="Google Shape;289;p6">
            <a:extLst>
              <a:ext uri="{FF2B5EF4-FFF2-40B4-BE49-F238E27FC236}">
                <a16:creationId xmlns:a16="http://schemas.microsoft.com/office/drawing/2014/main" id="{2887CCCC-DCE6-82B4-15E1-349F3CF76618}"/>
              </a:ext>
            </a:extLst>
          </p:cNvPr>
          <p:cNvSpPr/>
          <p:nvPr/>
        </p:nvSpPr>
        <p:spPr>
          <a:xfrm>
            <a:off x="6324600" y="1173793"/>
            <a:ext cx="5257800" cy="459801"/>
          </a:xfrm>
          <a:prstGeom prst="rect">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User Space</a:t>
            </a:r>
            <a:endParaRPr sz="1200" b="1" dirty="0"/>
          </a:p>
        </p:txBody>
      </p:sp>
      <p:sp>
        <p:nvSpPr>
          <p:cNvPr id="51" name="Google Shape;289;p6">
            <a:extLst>
              <a:ext uri="{FF2B5EF4-FFF2-40B4-BE49-F238E27FC236}">
                <a16:creationId xmlns:a16="http://schemas.microsoft.com/office/drawing/2014/main" id="{A12A969E-1EDA-595F-3FBD-C0F1A3249079}"/>
              </a:ext>
            </a:extLst>
          </p:cNvPr>
          <p:cNvSpPr/>
          <p:nvPr/>
        </p:nvSpPr>
        <p:spPr>
          <a:xfrm>
            <a:off x="6324600" y="5633967"/>
            <a:ext cx="5257800" cy="459801"/>
          </a:xfrm>
          <a:prstGeom prst="rect">
            <a:avLst/>
          </a:prstGeom>
          <a:solidFill>
            <a:schemeClr val="accent3"/>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10022"/>
                </a:solidFill>
                <a:latin typeface="Arial"/>
                <a:ea typeface="Arial"/>
                <a:cs typeface="Arial"/>
                <a:sym typeface="Arial"/>
              </a:rPr>
              <a:t>Kernel Space</a:t>
            </a:r>
            <a:endParaRPr sz="1200" b="1" dirty="0">
              <a:solidFill>
                <a:srgbClr val="010022"/>
              </a:solidFill>
            </a:endParaRPr>
          </a:p>
        </p:txBody>
      </p:sp>
      <p:sp>
        <p:nvSpPr>
          <p:cNvPr id="28" name="Google Shape;289;p6">
            <a:extLst>
              <a:ext uri="{FF2B5EF4-FFF2-40B4-BE49-F238E27FC236}">
                <a16:creationId xmlns:a16="http://schemas.microsoft.com/office/drawing/2014/main" id="{20CF5E18-6DB6-09C8-EFEA-226EFE04F889}"/>
              </a:ext>
              <a:ext uri="{C183D7F6-B498-43B3-948B-1728B52AA6E4}">
                <adec:decorative xmlns:adec="http://schemas.microsoft.com/office/drawing/2017/decorative" val="1"/>
              </a:ext>
            </a:extLst>
          </p:cNvPr>
          <p:cNvSpPr/>
          <p:nvPr/>
        </p:nvSpPr>
        <p:spPr>
          <a:xfrm>
            <a:off x="6324600" y="1720058"/>
            <a:ext cx="5257800" cy="3820518"/>
          </a:xfrm>
          <a:prstGeom prst="rect">
            <a:avLst/>
          </a:prstGeom>
          <a:solidFill>
            <a:schemeClr val="tx1">
              <a:lumMod val="20000"/>
              <a:lumOff val="8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dirty="0"/>
          </a:p>
        </p:txBody>
      </p:sp>
      <p:sp>
        <p:nvSpPr>
          <p:cNvPr id="34" name="Google Shape;289;p6">
            <a:extLst>
              <a:ext uri="{FF2B5EF4-FFF2-40B4-BE49-F238E27FC236}">
                <a16:creationId xmlns:a16="http://schemas.microsoft.com/office/drawing/2014/main" id="{D70415AB-B1F0-D462-74F6-7FC3FDB4C4BE}"/>
              </a:ext>
            </a:extLst>
          </p:cNvPr>
          <p:cNvSpPr/>
          <p:nvPr/>
        </p:nvSpPr>
        <p:spPr>
          <a:xfrm>
            <a:off x="6447050" y="4855147"/>
            <a:ext cx="2404180" cy="531049"/>
          </a:xfrm>
          <a:prstGeom prst="rect">
            <a:avLst/>
          </a:prstGeom>
          <a:solidFill>
            <a:schemeClr val="accent5">
              <a:lumMod val="60000"/>
              <a:lumOff val="40000"/>
            </a:schemeClr>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Process Table </a:t>
            </a:r>
            <a:br>
              <a:rPr lang="en-US" sz="1600" b="1" dirty="0">
                <a:solidFill>
                  <a:srgbClr val="000000"/>
                </a:solidFill>
                <a:latin typeface="Arial"/>
                <a:ea typeface="Arial"/>
                <a:cs typeface="Arial"/>
                <a:sym typeface="Arial"/>
              </a:rPr>
            </a:br>
            <a:r>
              <a:rPr lang="en-US" sz="1600" b="1" dirty="0">
                <a:solidFill>
                  <a:srgbClr val="000000"/>
                </a:solidFill>
                <a:latin typeface="Arial"/>
                <a:ea typeface="Arial"/>
                <a:cs typeface="Arial"/>
                <a:sym typeface="Arial"/>
              </a:rPr>
              <a:t>(Proc. A)</a:t>
            </a:r>
            <a:endParaRPr sz="1200" b="1" dirty="0"/>
          </a:p>
        </p:txBody>
      </p:sp>
      <p:cxnSp>
        <p:nvCxnSpPr>
          <p:cNvPr id="3" name="Straight Connector 2">
            <a:extLst>
              <a:ext uri="{FF2B5EF4-FFF2-40B4-BE49-F238E27FC236}">
                <a16:creationId xmlns:a16="http://schemas.microsoft.com/office/drawing/2014/main" id="{3398AF75-C0E8-946F-9237-F310F038C924}"/>
              </a:ext>
              <a:ext uri="{C183D7F6-B498-43B3-948B-1728B52AA6E4}">
                <adec:decorative xmlns:adec="http://schemas.microsoft.com/office/drawing/2017/decorative" val="1"/>
              </a:ext>
            </a:extLst>
          </p:cNvPr>
          <p:cNvCxnSpPr>
            <a:cxnSpLocks/>
          </p:cNvCxnSpPr>
          <p:nvPr/>
        </p:nvCxnSpPr>
        <p:spPr>
          <a:xfrm>
            <a:off x="6324600" y="4733055"/>
            <a:ext cx="5257800" cy="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3EBE35D-3C5E-C87D-C3FE-64476EFE0474}"/>
              </a:ext>
              <a:ext uri="{C183D7F6-B498-43B3-948B-1728B52AA6E4}">
                <adec:decorative xmlns:adec="http://schemas.microsoft.com/office/drawing/2017/decorative" val="1"/>
              </a:ext>
            </a:extLst>
          </p:cNvPr>
          <p:cNvSpPr/>
          <p:nvPr/>
        </p:nvSpPr>
        <p:spPr>
          <a:xfrm>
            <a:off x="6531429" y="1910042"/>
            <a:ext cx="4833230" cy="2668657"/>
          </a:xfrm>
          <a:prstGeom prst="rect">
            <a:avLst/>
          </a:prstGeom>
          <a:solidFill>
            <a:schemeClr val="tx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dirty="0">
                <a:solidFill>
                  <a:srgbClr val="010022"/>
                </a:solidFill>
              </a:rPr>
              <a:t>Process A</a:t>
            </a:r>
          </a:p>
        </p:txBody>
      </p:sp>
      <p:sp>
        <p:nvSpPr>
          <p:cNvPr id="37" name="Google Shape;289;p6">
            <a:extLst>
              <a:ext uri="{FF2B5EF4-FFF2-40B4-BE49-F238E27FC236}">
                <a16:creationId xmlns:a16="http://schemas.microsoft.com/office/drawing/2014/main" id="{BA77B77B-0789-A949-9D63-BA118D6FFCFC}"/>
              </a:ext>
            </a:extLst>
          </p:cNvPr>
          <p:cNvSpPr/>
          <p:nvPr/>
        </p:nvSpPr>
        <p:spPr>
          <a:xfrm>
            <a:off x="6730240" y="2036012"/>
            <a:ext cx="1033954"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K3</a:t>
            </a:r>
            <a:endParaRPr sz="1100" b="1" dirty="0"/>
          </a:p>
        </p:txBody>
      </p:sp>
      <p:sp>
        <p:nvSpPr>
          <p:cNvPr id="38" name="Google Shape;289;p6">
            <a:extLst>
              <a:ext uri="{FF2B5EF4-FFF2-40B4-BE49-F238E27FC236}">
                <a16:creationId xmlns:a16="http://schemas.microsoft.com/office/drawing/2014/main" id="{D37F5DB4-D54B-7E72-B784-4A5F74AC8E82}"/>
              </a:ext>
            </a:extLst>
          </p:cNvPr>
          <p:cNvSpPr/>
          <p:nvPr/>
        </p:nvSpPr>
        <p:spPr>
          <a:xfrm>
            <a:off x="7876653" y="2036012"/>
            <a:ext cx="1033954"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K1</a:t>
            </a:r>
            <a:endParaRPr sz="1100" b="1" dirty="0"/>
          </a:p>
        </p:txBody>
      </p:sp>
      <p:sp>
        <p:nvSpPr>
          <p:cNvPr id="39" name="Google Shape;289;p6">
            <a:extLst>
              <a:ext uri="{FF2B5EF4-FFF2-40B4-BE49-F238E27FC236}">
                <a16:creationId xmlns:a16="http://schemas.microsoft.com/office/drawing/2014/main" id="{5BCEA1AE-0DDC-FF0F-4548-AF43BEBCBB5E}"/>
              </a:ext>
            </a:extLst>
          </p:cNvPr>
          <p:cNvSpPr/>
          <p:nvPr/>
        </p:nvSpPr>
        <p:spPr>
          <a:xfrm>
            <a:off x="6730240" y="3231962"/>
            <a:ext cx="2180367"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Heap</a:t>
            </a:r>
            <a:endParaRPr sz="1100" b="1" dirty="0"/>
          </a:p>
        </p:txBody>
      </p:sp>
      <p:sp>
        <p:nvSpPr>
          <p:cNvPr id="40" name="Google Shape;289;p6">
            <a:extLst>
              <a:ext uri="{FF2B5EF4-FFF2-40B4-BE49-F238E27FC236}">
                <a16:creationId xmlns:a16="http://schemas.microsoft.com/office/drawing/2014/main" id="{2E33A755-8494-891F-C293-D24D028BF8C1}"/>
              </a:ext>
            </a:extLst>
          </p:cNvPr>
          <p:cNvSpPr/>
          <p:nvPr/>
        </p:nvSpPr>
        <p:spPr>
          <a:xfrm>
            <a:off x="6730240" y="3568692"/>
            <a:ext cx="2180367"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Data</a:t>
            </a:r>
            <a:endParaRPr sz="1100" b="1" dirty="0"/>
          </a:p>
        </p:txBody>
      </p:sp>
      <p:sp>
        <p:nvSpPr>
          <p:cNvPr id="42" name="Google Shape;289;p6">
            <a:extLst>
              <a:ext uri="{FF2B5EF4-FFF2-40B4-BE49-F238E27FC236}">
                <a16:creationId xmlns:a16="http://schemas.microsoft.com/office/drawing/2014/main" id="{3E98059B-273C-CA7C-6550-D8C8077B09F6}"/>
              </a:ext>
            </a:extLst>
          </p:cNvPr>
          <p:cNvSpPr/>
          <p:nvPr/>
        </p:nvSpPr>
        <p:spPr>
          <a:xfrm>
            <a:off x="6730240" y="3905422"/>
            <a:ext cx="2180367"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Text</a:t>
            </a:r>
            <a:endParaRPr sz="1100" b="1" dirty="0"/>
          </a:p>
        </p:txBody>
      </p:sp>
      <p:sp>
        <p:nvSpPr>
          <p:cNvPr id="56" name="Text Placeholder 1">
            <a:extLst>
              <a:ext uri="{FF2B5EF4-FFF2-40B4-BE49-F238E27FC236}">
                <a16:creationId xmlns:a16="http://schemas.microsoft.com/office/drawing/2014/main" id="{93331BB6-0106-19D4-73FA-3040445A5F34}"/>
              </a:ext>
            </a:extLst>
          </p:cNvPr>
          <p:cNvSpPr txBox="1">
            <a:spLocks/>
          </p:cNvSpPr>
          <p:nvPr/>
        </p:nvSpPr>
        <p:spPr>
          <a:xfrm>
            <a:off x="609600" y="2457221"/>
            <a:ext cx="4876800"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We can mix user and kernel threads to try to get the best of both.</a:t>
            </a:r>
          </a:p>
        </p:txBody>
      </p:sp>
      <p:sp>
        <p:nvSpPr>
          <p:cNvPr id="58" name="Google Shape;289;p6">
            <a:extLst>
              <a:ext uri="{FF2B5EF4-FFF2-40B4-BE49-F238E27FC236}">
                <a16:creationId xmlns:a16="http://schemas.microsoft.com/office/drawing/2014/main" id="{7758379E-FFDD-2D7A-B30C-73182C47A6B2}"/>
              </a:ext>
            </a:extLst>
          </p:cNvPr>
          <p:cNvSpPr/>
          <p:nvPr/>
        </p:nvSpPr>
        <p:spPr>
          <a:xfrm>
            <a:off x="6730240" y="2633629"/>
            <a:ext cx="1033954"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K2</a:t>
            </a:r>
            <a:endParaRPr sz="1100" b="1" dirty="0"/>
          </a:p>
        </p:txBody>
      </p:sp>
      <p:sp>
        <p:nvSpPr>
          <p:cNvPr id="59" name="Google Shape;289;p6">
            <a:extLst>
              <a:ext uri="{FF2B5EF4-FFF2-40B4-BE49-F238E27FC236}">
                <a16:creationId xmlns:a16="http://schemas.microsoft.com/office/drawing/2014/main" id="{5885F8BF-C91E-F6BB-934A-4CA1DC3CE01F}"/>
              </a:ext>
            </a:extLst>
          </p:cNvPr>
          <p:cNvSpPr/>
          <p:nvPr/>
        </p:nvSpPr>
        <p:spPr>
          <a:xfrm>
            <a:off x="7876652" y="2633629"/>
            <a:ext cx="1033955" cy="494591"/>
          </a:xfrm>
          <a:prstGeom prst="rect">
            <a:avLst/>
          </a:prstGeom>
          <a:solidFill>
            <a:schemeClr val="accent4"/>
          </a:solidFill>
          <a:ln w="12700" cap="flat" cmpd="sng">
            <a:noFill/>
            <a:prstDash val="solid"/>
            <a:miter lim="800000"/>
            <a:headEnd type="none" w="sm" len="sm"/>
            <a:tailEnd type="none" w="sm" len="sm"/>
          </a:ln>
          <a:effectLst>
            <a:outerShdw blurRad="50800" dist="38100" dir="10800000" algn="r"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K0</a:t>
            </a:r>
            <a:endParaRPr sz="1100" b="1" dirty="0"/>
          </a:p>
        </p:txBody>
      </p:sp>
      <p:sp>
        <p:nvSpPr>
          <p:cNvPr id="69" name="Google Shape;289;p6">
            <a:extLst>
              <a:ext uri="{FF2B5EF4-FFF2-40B4-BE49-F238E27FC236}">
                <a16:creationId xmlns:a16="http://schemas.microsoft.com/office/drawing/2014/main" id="{41BEFD8B-624F-1AEF-689A-59BA6CB27304}"/>
              </a:ext>
            </a:extLst>
          </p:cNvPr>
          <p:cNvSpPr/>
          <p:nvPr/>
        </p:nvSpPr>
        <p:spPr>
          <a:xfrm>
            <a:off x="9014725" y="4855147"/>
            <a:ext cx="2404180" cy="531049"/>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Thread Table </a:t>
            </a:r>
            <a:br>
              <a:rPr lang="en-US" sz="1600" b="1" dirty="0">
                <a:solidFill>
                  <a:srgbClr val="000000"/>
                </a:solidFill>
                <a:latin typeface="Arial"/>
                <a:ea typeface="Arial"/>
                <a:cs typeface="Arial"/>
                <a:sym typeface="Arial"/>
              </a:rPr>
            </a:br>
            <a:r>
              <a:rPr lang="en-US" sz="1600" b="1" dirty="0">
                <a:solidFill>
                  <a:srgbClr val="000000"/>
                </a:solidFill>
                <a:latin typeface="Arial"/>
                <a:ea typeface="Arial"/>
                <a:cs typeface="Arial"/>
                <a:sym typeface="Arial"/>
              </a:rPr>
              <a:t>(K0, K1, K2, K3)</a:t>
            </a:r>
            <a:endParaRPr sz="1200" b="1" dirty="0"/>
          </a:p>
        </p:txBody>
      </p:sp>
    </p:spTree>
    <p:extLst>
      <p:ext uri="{BB962C8B-B14F-4D97-AF65-F5344CB8AC3E}">
        <p14:creationId xmlns:p14="http://schemas.microsoft.com/office/powerpoint/2010/main" val="245076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1" grpId="0" animBg="1"/>
      <p:bldP spid="28" grpId="0" animBg="1"/>
      <p:bldP spid="34" grpId="0" animBg="1"/>
      <p:bldP spid="5" grpId="0" animBg="1"/>
      <p:bldP spid="37" grpId="0" animBg="1"/>
      <p:bldP spid="38" grpId="0" animBg="1"/>
      <p:bldP spid="39" grpId="0" animBg="1"/>
      <p:bldP spid="40" grpId="0" animBg="1"/>
      <p:bldP spid="42" grpId="0" animBg="1"/>
      <p:bldP spid="58" grpId="0" animBg="1"/>
      <p:bldP spid="59" grpId="0" animBg="1"/>
      <p:bldP spid="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p:txBody>
          <a:bodyPr/>
          <a:lstStyle/>
          <a:p>
            <a:r>
              <a:rPr lang="en-US" dirty="0"/>
              <a:t>Hybrid Threading</a:t>
            </a:r>
          </a:p>
        </p:txBody>
      </p:sp>
      <p:sp>
        <p:nvSpPr>
          <p:cNvPr id="22" name="Google Shape;289;p6">
            <a:extLst>
              <a:ext uri="{FF2B5EF4-FFF2-40B4-BE49-F238E27FC236}">
                <a16:creationId xmlns:a16="http://schemas.microsoft.com/office/drawing/2014/main" id="{2887CCCC-DCE6-82B4-15E1-349F3CF76618}"/>
              </a:ext>
            </a:extLst>
          </p:cNvPr>
          <p:cNvSpPr/>
          <p:nvPr/>
        </p:nvSpPr>
        <p:spPr>
          <a:xfrm>
            <a:off x="6324600" y="1173793"/>
            <a:ext cx="5257800" cy="459801"/>
          </a:xfrm>
          <a:prstGeom prst="rect">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User Space</a:t>
            </a:r>
            <a:endParaRPr sz="1200" b="1" dirty="0"/>
          </a:p>
        </p:txBody>
      </p:sp>
      <p:sp>
        <p:nvSpPr>
          <p:cNvPr id="51" name="Google Shape;289;p6">
            <a:extLst>
              <a:ext uri="{FF2B5EF4-FFF2-40B4-BE49-F238E27FC236}">
                <a16:creationId xmlns:a16="http://schemas.microsoft.com/office/drawing/2014/main" id="{A12A969E-1EDA-595F-3FBD-C0F1A3249079}"/>
              </a:ext>
            </a:extLst>
          </p:cNvPr>
          <p:cNvSpPr/>
          <p:nvPr/>
        </p:nvSpPr>
        <p:spPr>
          <a:xfrm>
            <a:off x="6324600" y="5633967"/>
            <a:ext cx="5257800" cy="459801"/>
          </a:xfrm>
          <a:prstGeom prst="rect">
            <a:avLst/>
          </a:prstGeom>
          <a:solidFill>
            <a:schemeClr val="accent3"/>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10022"/>
                </a:solidFill>
                <a:latin typeface="Arial"/>
                <a:ea typeface="Arial"/>
                <a:cs typeface="Arial"/>
                <a:sym typeface="Arial"/>
              </a:rPr>
              <a:t>Kernel Space</a:t>
            </a:r>
            <a:endParaRPr sz="1200" b="1" dirty="0">
              <a:solidFill>
                <a:srgbClr val="010022"/>
              </a:solidFill>
            </a:endParaRPr>
          </a:p>
        </p:txBody>
      </p:sp>
      <p:sp>
        <p:nvSpPr>
          <p:cNvPr id="28" name="Google Shape;289;p6">
            <a:extLst>
              <a:ext uri="{FF2B5EF4-FFF2-40B4-BE49-F238E27FC236}">
                <a16:creationId xmlns:a16="http://schemas.microsoft.com/office/drawing/2014/main" id="{20CF5E18-6DB6-09C8-EFEA-226EFE04F889}"/>
              </a:ext>
              <a:ext uri="{C183D7F6-B498-43B3-948B-1728B52AA6E4}">
                <adec:decorative xmlns:adec="http://schemas.microsoft.com/office/drawing/2017/decorative" val="1"/>
              </a:ext>
            </a:extLst>
          </p:cNvPr>
          <p:cNvSpPr/>
          <p:nvPr/>
        </p:nvSpPr>
        <p:spPr>
          <a:xfrm>
            <a:off x="6324600" y="1720058"/>
            <a:ext cx="5257800" cy="3820518"/>
          </a:xfrm>
          <a:prstGeom prst="rect">
            <a:avLst/>
          </a:prstGeom>
          <a:solidFill>
            <a:schemeClr val="tx1">
              <a:lumMod val="20000"/>
              <a:lumOff val="8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dirty="0"/>
          </a:p>
        </p:txBody>
      </p:sp>
      <p:sp>
        <p:nvSpPr>
          <p:cNvPr id="34" name="Google Shape;289;p6">
            <a:extLst>
              <a:ext uri="{FF2B5EF4-FFF2-40B4-BE49-F238E27FC236}">
                <a16:creationId xmlns:a16="http://schemas.microsoft.com/office/drawing/2014/main" id="{D70415AB-B1F0-D462-74F6-7FC3FDB4C4BE}"/>
              </a:ext>
            </a:extLst>
          </p:cNvPr>
          <p:cNvSpPr/>
          <p:nvPr/>
        </p:nvSpPr>
        <p:spPr>
          <a:xfrm>
            <a:off x="6447050" y="4855147"/>
            <a:ext cx="2404180" cy="531049"/>
          </a:xfrm>
          <a:prstGeom prst="rect">
            <a:avLst/>
          </a:prstGeom>
          <a:solidFill>
            <a:schemeClr val="accent5">
              <a:lumMod val="60000"/>
              <a:lumOff val="40000"/>
            </a:schemeClr>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Process Table </a:t>
            </a:r>
            <a:br>
              <a:rPr lang="en-US" sz="1600" b="1" dirty="0">
                <a:solidFill>
                  <a:srgbClr val="000000"/>
                </a:solidFill>
                <a:latin typeface="Arial"/>
                <a:ea typeface="Arial"/>
                <a:cs typeface="Arial"/>
                <a:sym typeface="Arial"/>
              </a:rPr>
            </a:br>
            <a:r>
              <a:rPr lang="en-US" sz="1600" b="1" dirty="0">
                <a:solidFill>
                  <a:srgbClr val="000000"/>
                </a:solidFill>
                <a:latin typeface="Arial"/>
                <a:ea typeface="Arial"/>
                <a:cs typeface="Arial"/>
                <a:sym typeface="Arial"/>
              </a:rPr>
              <a:t>(Proc. A)</a:t>
            </a:r>
            <a:endParaRPr sz="1200" b="1" dirty="0"/>
          </a:p>
        </p:txBody>
      </p:sp>
      <p:cxnSp>
        <p:nvCxnSpPr>
          <p:cNvPr id="3" name="Straight Connector 2">
            <a:extLst>
              <a:ext uri="{FF2B5EF4-FFF2-40B4-BE49-F238E27FC236}">
                <a16:creationId xmlns:a16="http://schemas.microsoft.com/office/drawing/2014/main" id="{3398AF75-C0E8-946F-9237-F310F038C924}"/>
              </a:ext>
              <a:ext uri="{C183D7F6-B498-43B3-948B-1728B52AA6E4}">
                <adec:decorative xmlns:adec="http://schemas.microsoft.com/office/drawing/2017/decorative" val="1"/>
              </a:ext>
            </a:extLst>
          </p:cNvPr>
          <p:cNvCxnSpPr>
            <a:cxnSpLocks/>
          </p:cNvCxnSpPr>
          <p:nvPr/>
        </p:nvCxnSpPr>
        <p:spPr>
          <a:xfrm>
            <a:off x="6324600" y="4733055"/>
            <a:ext cx="5257800" cy="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3EBE35D-3C5E-C87D-C3FE-64476EFE0474}"/>
              </a:ext>
              <a:ext uri="{C183D7F6-B498-43B3-948B-1728B52AA6E4}">
                <adec:decorative xmlns:adec="http://schemas.microsoft.com/office/drawing/2017/decorative" val="1"/>
              </a:ext>
            </a:extLst>
          </p:cNvPr>
          <p:cNvSpPr/>
          <p:nvPr/>
        </p:nvSpPr>
        <p:spPr>
          <a:xfrm>
            <a:off x="6531429" y="1910042"/>
            <a:ext cx="4833230" cy="2668657"/>
          </a:xfrm>
          <a:prstGeom prst="rect">
            <a:avLst/>
          </a:prstGeom>
          <a:solidFill>
            <a:schemeClr val="tx1">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dirty="0">
                <a:solidFill>
                  <a:srgbClr val="010022"/>
                </a:solidFill>
              </a:rPr>
              <a:t>Process A</a:t>
            </a:r>
          </a:p>
        </p:txBody>
      </p:sp>
      <p:sp>
        <p:nvSpPr>
          <p:cNvPr id="37" name="Google Shape;289;p6">
            <a:extLst>
              <a:ext uri="{FF2B5EF4-FFF2-40B4-BE49-F238E27FC236}">
                <a16:creationId xmlns:a16="http://schemas.microsoft.com/office/drawing/2014/main" id="{BA77B77B-0789-A949-9D63-BA118D6FFCFC}"/>
              </a:ext>
            </a:extLst>
          </p:cNvPr>
          <p:cNvSpPr/>
          <p:nvPr/>
        </p:nvSpPr>
        <p:spPr>
          <a:xfrm>
            <a:off x="6730240" y="2036012"/>
            <a:ext cx="1033954"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K3</a:t>
            </a:r>
            <a:endParaRPr sz="1100" b="1" dirty="0"/>
          </a:p>
        </p:txBody>
      </p:sp>
      <p:sp>
        <p:nvSpPr>
          <p:cNvPr id="38" name="Google Shape;289;p6">
            <a:extLst>
              <a:ext uri="{FF2B5EF4-FFF2-40B4-BE49-F238E27FC236}">
                <a16:creationId xmlns:a16="http://schemas.microsoft.com/office/drawing/2014/main" id="{D37F5DB4-D54B-7E72-B784-4A5F74AC8E82}"/>
              </a:ext>
            </a:extLst>
          </p:cNvPr>
          <p:cNvSpPr/>
          <p:nvPr/>
        </p:nvSpPr>
        <p:spPr>
          <a:xfrm>
            <a:off x="7876653" y="2036012"/>
            <a:ext cx="1033954"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K1</a:t>
            </a:r>
            <a:endParaRPr sz="1100" b="1" dirty="0"/>
          </a:p>
        </p:txBody>
      </p:sp>
      <p:sp>
        <p:nvSpPr>
          <p:cNvPr id="39" name="Google Shape;289;p6">
            <a:extLst>
              <a:ext uri="{FF2B5EF4-FFF2-40B4-BE49-F238E27FC236}">
                <a16:creationId xmlns:a16="http://schemas.microsoft.com/office/drawing/2014/main" id="{5BCEA1AE-0DDC-FF0F-4548-AF43BEBCBB5E}"/>
              </a:ext>
            </a:extLst>
          </p:cNvPr>
          <p:cNvSpPr/>
          <p:nvPr/>
        </p:nvSpPr>
        <p:spPr>
          <a:xfrm>
            <a:off x="6730240" y="3231962"/>
            <a:ext cx="2180367"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Heap</a:t>
            </a:r>
            <a:endParaRPr sz="1100" b="1" dirty="0"/>
          </a:p>
        </p:txBody>
      </p:sp>
      <p:sp>
        <p:nvSpPr>
          <p:cNvPr id="40" name="Google Shape;289;p6">
            <a:extLst>
              <a:ext uri="{FF2B5EF4-FFF2-40B4-BE49-F238E27FC236}">
                <a16:creationId xmlns:a16="http://schemas.microsoft.com/office/drawing/2014/main" id="{2E33A755-8494-891F-C293-D24D028BF8C1}"/>
              </a:ext>
            </a:extLst>
          </p:cNvPr>
          <p:cNvSpPr/>
          <p:nvPr/>
        </p:nvSpPr>
        <p:spPr>
          <a:xfrm>
            <a:off x="6730240" y="3568692"/>
            <a:ext cx="2180367"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Data</a:t>
            </a:r>
            <a:endParaRPr sz="1100" b="1" dirty="0"/>
          </a:p>
        </p:txBody>
      </p:sp>
      <p:sp>
        <p:nvSpPr>
          <p:cNvPr id="42" name="Google Shape;289;p6">
            <a:extLst>
              <a:ext uri="{FF2B5EF4-FFF2-40B4-BE49-F238E27FC236}">
                <a16:creationId xmlns:a16="http://schemas.microsoft.com/office/drawing/2014/main" id="{3E98059B-273C-CA7C-6550-D8C8077B09F6}"/>
              </a:ext>
            </a:extLst>
          </p:cNvPr>
          <p:cNvSpPr/>
          <p:nvPr/>
        </p:nvSpPr>
        <p:spPr>
          <a:xfrm>
            <a:off x="6730240" y="3905422"/>
            <a:ext cx="2180367" cy="261257"/>
          </a:xfrm>
          <a:prstGeom prst="rect">
            <a:avLst/>
          </a:prstGeom>
          <a:solidFill>
            <a:schemeClr val="accent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Text</a:t>
            </a:r>
            <a:endParaRPr sz="1100" b="1" dirty="0"/>
          </a:p>
        </p:txBody>
      </p:sp>
      <p:sp>
        <p:nvSpPr>
          <p:cNvPr id="43" name="Google Shape;289;p6">
            <a:extLst>
              <a:ext uri="{FF2B5EF4-FFF2-40B4-BE49-F238E27FC236}">
                <a16:creationId xmlns:a16="http://schemas.microsoft.com/office/drawing/2014/main" id="{AB4B5C9D-CCF5-8391-D7F5-210DC661C386}"/>
              </a:ext>
              <a:ext uri="{C183D7F6-B498-43B3-948B-1728B52AA6E4}">
                <adec:decorative xmlns:adec="http://schemas.microsoft.com/office/drawing/2017/decorative" val="1"/>
              </a:ext>
            </a:extLst>
          </p:cNvPr>
          <p:cNvSpPr/>
          <p:nvPr/>
        </p:nvSpPr>
        <p:spPr>
          <a:xfrm>
            <a:off x="9050042" y="2036012"/>
            <a:ext cx="2034068" cy="2131715"/>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50" b="1" dirty="0"/>
          </a:p>
        </p:txBody>
      </p:sp>
      <p:sp>
        <p:nvSpPr>
          <p:cNvPr id="56" name="Text Placeholder 1">
            <a:extLst>
              <a:ext uri="{FF2B5EF4-FFF2-40B4-BE49-F238E27FC236}">
                <a16:creationId xmlns:a16="http://schemas.microsoft.com/office/drawing/2014/main" id="{93331BB6-0106-19D4-73FA-3040445A5F34}"/>
              </a:ext>
            </a:extLst>
          </p:cNvPr>
          <p:cNvSpPr txBox="1">
            <a:spLocks/>
          </p:cNvSpPr>
          <p:nvPr/>
        </p:nvSpPr>
        <p:spPr>
          <a:xfrm>
            <a:off x="609600" y="2457221"/>
            <a:ext cx="4876800"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We can mix user and kernel threads to try to get the best of both.</a:t>
            </a:r>
          </a:p>
        </p:txBody>
      </p:sp>
      <p:sp>
        <p:nvSpPr>
          <p:cNvPr id="57" name="Text Placeholder 1">
            <a:extLst>
              <a:ext uri="{FF2B5EF4-FFF2-40B4-BE49-F238E27FC236}">
                <a16:creationId xmlns:a16="http://schemas.microsoft.com/office/drawing/2014/main" id="{CC0E6D8F-F231-00EC-95E0-5D5B0D617062}"/>
              </a:ext>
            </a:extLst>
          </p:cNvPr>
          <p:cNvSpPr txBox="1">
            <a:spLocks/>
          </p:cNvSpPr>
          <p:nvPr/>
        </p:nvSpPr>
        <p:spPr>
          <a:xfrm>
            <a:off x="609600" y="3681391"/>
            <a:ext cx="4876800"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However, it is complex, so it is best used as an optimization if necessary.</a:t>
            </a:r>
          </a:p>
        </p:txBody>
      </p:sp>
      <p:sp>
        <p:nvSpPr>
          <p:cNvPr id="58" name="Google Shape;289;p6">
            <a:extLst>
              <a:ext uri="{FF2B5EF4-FFF2-40B4-BE49-F238E27FC236}">
                <a16:creationId xmlns:a16="http://schemas.microsoft.com/office/drawing/2014/main" id="{7758379E-FFDD-2D7A-B30C-73182C47A6B2}"/>
              </a:ext>
            </a:extLst>
          </p:cNvPr>
          <p:cNvSpPr/>
          <p:nvPr/>
        </p:nvSpPr>
        <p:spPr>
          <a:xfrm>
            <a:off x="6730240" y="2633629"/>
            <a:ext cx="1033954" cy="494591"/>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K2</a:t>
            </a:r>
            <a:endParaRPr sz="1100" b="1" dirty="0"/>
          </a:p>
        </p:txBody>
      </p:sp>
      <p:sp>
        <p:nvSpPr>
          <p:cNvPr id="59" name="Google Shape;289;p6">
            <a:extLst>
              <a:ext uri="{FF2B5EF4-FFF2-40B4-BE49-F238E27FC236}">
                <a16:creationId xmlns:a16="http://schemas.microsoft.com/office/drawing/2014/main" id="{5885F8BF-C91E-F6BB-934A-4CA1DC3CE01F}"/>
              </a:ext>
            </a:extLst>
          </p:cNvPr>
          <p:cNvSpPr/>
          <p:nvPr/>
        </p:nvSpPr>
        <p:spPr>
          <a:xfrm>
            <a:off x="7876652" y="2633629"/>
            <a:ext cx="1173389" cy="494591"/>
          </a:xfrm>
          <a:prstGeom prst="rect">
            <a:avLst/>
          </a:prstGeom>
          <a:solidFill>
            <a:schemeClr val="accent4"/>
          </a:solidFill>
          <a:ln w="12700" cap="flat" cmpd="sng">
            <a:noFill/>
            <a:prstDash val="solid"/>
            <a:miter lim="800000"/>
            <a:headEnd type="none" w="sm" len="sm"/>
            <a:tailEnd type="none" w="sm" len="sm"/>
          </a:ln>
          <a:effectLst>
            <a:outerShdw blurRad="50800" dist="38100" dir="10800000" algn="r"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K0</a:t>
            </a:r>
            <a:endParaRPr sz="1100" b="1" dirty="0"/>
          </a:p>
        </p:txBody>
      </p:sp>
      <p:sp>
        <p:nvSpPr>
          <p:cNvPr id="69" name="Google Shape;289;p6">
            <a:extLst>
              <a:ext uri="{FF2B5EF4-FFF2-40B4-BE49-F238E27FC236}">
                <a16:creationId xmlns:a16="http://schemas.microsoft.com/office/drawing/2014/main" id="{41BEFD8B-624F-1AEF-689A-59BA6CB27304}"/>
              </a:ext>
            </a:extLst>
          </p:cNvPr>
          <p:cNvSpPr/>
          <p:nvPr/>
        </p:nvSpPr>
        <p:spPr>
          <a:xfrm>
            <a:off x="9014725" y="4855147"/>
            <a:ext cx="2404180" cy="531049"/>
          </a:xfrm>
          <a:prstGeom prst="rect">
            <a:avLst/>
          </a:prstGeom>
          <a:solidFill>
            <a:schemeClr val="accent4"/>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rgbClr val="000000"/>
                </a:solidFill>
                <a:latin typeface="Arial"/>
                <a:ea typeface="Arial"/>
                <a:cs typeface="Arial"/>
                <a:sym typeface="Arial"/>
              </a:rPr>
              <a:t>Thread Table </a:t>
            </a:r>
            <a:br>
              <a:rPr lang="en-US" sz="1600" b="1" dirty="0">
                <a:solidFill>
                  <a:srgbClr val="000000"/>
                </a:solidFill>
                <a:latin typeface="Arial"/>
                <a:ea typeface="Arial"/>
                <a:cs typeface="Arial"/>
                <a:sym typeface="Arial"/>
              </a:rPr>
            </a:br>
            <a:r>
              <a:rPr lang="en-US" sz="1600" b="1" dirty="0">
                <a:solidFill>
                  <a:srgbClr val="000000"/>
                </a:solidFill>
                <a:latin typeface="Arial"/>
                <a:ea typeface="Arial"/>
                <a:cs typeface="Arial"/>
                <a:sym typeface="Arial"/>
              </a:rPr>
              <a:t>(K0, K1, K2, K3)</a:t>
            </a:r>
            <a:endParaRPr sz="1200" b="1" dirty="0"/>
          </a:p>
        </p:txBody>
      </p:sp>
      <p:sp>
        <p:nvSpPr>
          <p:cNvPr id="76" name="Google Shape;289;p6">
            <a:extLst>
              <a:ext uri="{FF2B5EF4-FFF2-40B4-BE49-F238E27FC236}">
                <a16:creationId xmlns:a16="http://schemas.microsoft.com/office/drawing/2014/main" id="{AB274C51-4632-DDCE-7F35-6678D47010C0}"/>
              </a:ext>
            </a:extLst>
          </p:cNvPr>
          <p:cNvSpPr/>
          <p:nvPr/>
        </p:nvSpPr>
        <p:spPr>
          <a:xfrm>
            <a:off x="9159301" y="2128806"/>
            <a:ext cx="839723" cy="494591"/>
          </a:xfrm>
          <a:prstGeom prst="rect">
            <a:avLst/>
          </a:prstGeom>
          <a:solidFill>
            <a:schemeClr val="tx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U0</a:t>
            </a:r>
            <a:endParaRPr sz="1100" b="1" dirty="0"/>
          </a:p>
        </p:txBody>
      </p:sp>
      <p:sp>
        <p:nvSpPr>
          <p:cNvPr id="78" name="Google Shape;289;p6">
            <a:extLst>
              <a:ext uri="{FF2B5EF4-FFF2-40B4-BE49-F238E27FC236}">
                <a16:creationId xmlns:a16="http://schemas.microsoft.com/office/drawing/2014/main" id="{217596B7-05A2-3D2C-5FFF-85B90E1D20F5}"/>
              </a:ext>
            </a:extLst>
          </p:cNvPr>
          <p:cNvSpPr/>
          <p:nvPr/>
        </p:nvSpPr>
        <p:spPr>
          <a:xfrm>
            <a:off x="10121705" y="2128806"/>
            <a:ext cx="839723" cy="494591"/>
          </a:xfrm>
          <a:prstGeom prst="rect">
            <a:avLst/>
          </a:prstGeom>
          <a:solidFill>
            <a:schemeClr val="tx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U2</a:t>
            </a:r>
            <a:endParaRPr sz="1100" b="1" dirty="0"/>
          </a:p>
        </p:txBody>
      </p:sp>
      <p:sp>
        <p:nvSpPr>
          <p:cNvPr id="91" name="Google Shape;289;p6">
            <a:extLst>
              <a:ext uri="{FF2B5EF4-FFF2-40B4-BE49-F238E27FC236}">
                <a16:creationId xmlns:a16="http://schemas.microsoft.com/office/drawing/2014/main" id="{297CC121-E94E-1665-1D07-37F46113F8E2}"/>
              </a:ext>
            </a:extLst>
          </p:cNvPr>
          <p:cNvSpPr/>
          <p:nvPr/>
        </p:nvSpPr>
        <p:spPr>
          <a:xfrm>
            <a:off x="9159301" y="2718449"/>
            <a:ext cx="839723" cy="494591"/>
          </a:xfrm>
          <a:prstGeom prst="rect">
            <a:avLst/>
          </a:prstGeom>
          <a:solidFill>
            <a:schemeClr val="tx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U1</a:t>
            </a:r>
            <a:endParaRPr sz="1100" b="1" dirty="0"/>
          </a:p>
        </p:txBody>
      </p:sp>
      <p:sp>
        <p:nvSpPr>
          <p:cNvPr id="92" name="Google Shape;289;p6">
            <a:extLst>
              <a:ext uri="{FF2B5EF4-FFF2-40B4-BE49-F238E27FC236}">
                <a16:creationId xmlns:a16="http://schemas.microsoft.com/office/drawing/2014/main" id="{0DE2B9C6-ACAA-CDDF-F845-2914D3A52AE0}"/>
              </a:ext>
            </a:extLst>
          </p:cNvPr>
          <p:cNvSpPr/>
          <p:nvPr/>
        </p:nvSpPr>
        <p:spPr>
          <a:xfrm>
            <a:off x="9159301" y="3541459"/>
            <a:ext cx="1802127" cy="494591"/>
          </a:xfrm>
          <a:prstGeom prst="rect">
            <a:avLst/>
          </a:prstGeom>
          <a:solidFill>
            <a:schemeClr val="tx1"/>
          </a:solidFill>
          <a:ln w="12700" cap="flat" cmpd="sng">
            <a:noFill/>
            <a:prstDash val="solid"/>
            <a:miter lim="800000"/>
            <a:headEnd type="none" w="sm" len="sm"/>
            <a:tailEnd type="none" w="sm" len="sm"/>
          </a:ln>
          <a:effectLst>
            <a:outerShdw blurRad="50800" dist="38100" dir="5400000" algn="t" rotWithShape="0">
              <a:prstClr val="black">
                <a:alpha val="40000"/>
              </a:prst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000000"/>
                </a:solidFill>
                <a:latin typeface="Arial"/>
                <a:ea typeface="Arial"/>
                <a:cs typeface="Arial"/>
                <a:sym typeface="Arial"/>
              </a:rPr>
              <a:t>Thread Table </a:t>
            </a:r>
            <a:br>
              <a:rPr lang="en-US" sz="1400" b="1" dirty="0">
                <a:solidFill>
                  <a:srgbClr val="000000"/>
                </a:solidFill>
                <a:latin typeface="Arial"/>
                <a:ea typeface="Arial"/>
                <a:cs typeface="Arial"/>
                <a:sym typeface="Arial"/>
              </a:rPr>
            </a:br>
            <a:r>
              <a:rPr lang="en-US" sz="1400" b="1" dirty="0">
                <a:solidFill>
                  <a:srgbClr val="000000"/>
                </a:solidFill>
                <a:latin typeface="Arial"/>
                <a:ea typeface="Arial"/>
                <a:cs typeface="Arial"/>
                <a:sym typeface="Arial"/>
              </a:rPr>
              <a:t>(U0, U1, U2)</a:t>
            </a:r>
            <a:endParaRPr sz="1100" b="1" dirty="0"/>
          </a:p>
        </p:txBody>
      </p:sp>
    </p:spTree>
    <p:extLst>
      <p:ext uri="{BB962C8B-B14F-4D97-AF65-F5344CB8AC3E}">
        <p14:creationId xmlns:p14="http://schemas.microsoft.com/office/powerpoint/2010/main" val="315338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SLIDE_COUNT" val="14"/>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PROJECT_OPEN" val="1"/>
  <p:tag name="ARTICULATE_USED_PAGE_ORIENTATION" val="1"/>
  <p:tag name="ARTICULATE_USED_PAGE_SIZE" val="7"/>
</p:tagLst>
</file>

<file path=ppt/theme/theme1.xml><?xml version="1.0" encoding="utf-8"?>
<a:theme xmlns:a="http://schemas.openxmlformats.org/drawingml/2006/main" name="Base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12914</TotalTime>
  <Words>4716</Words>
  <Application>Microsoft Office PowerPoint</Application>
  <PresentationFormat>Widescreen</PresentationFormat>
  <Paragraphs>714</Paragraphs>
  <Slides>24</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Arial Black</vt:lpstr>
      <vt:lpstr>Calibri</vt:lpstr>
      <vt:lpstr>Consolas</vt:lpstr>
      <vt:lpstr>Base Slides</vt:lpstr>
      <vt:lpstr>Custom Slides</vt:lpstr>
      <vt:lpstr>Introduction to Threads</vt:lpstr>
      <vt:lpstr>Welcome!</vt:lpstr>
      <vt:lpstr>What Is a Thread, Anyway?</vt:lpstr>
      <vt:lpstr>What Is a Thread, Anyway?</vt:lpstr>
      <vt:lpstr>What Is in a Thread?</vt:lpstr>
      <vt:lpstr>Okay…But Why?</vt:lpstr>
      <vt:lpstr>User-Space vs. Kernel-Space Threads</vt:lpstr>
      <vt:lpstr>Hybrid Threading</vt:lpstr>
      <vt:lpstr>Hybrid Threading</vt:lpstr>
      <vt:lpstr>Okay…But Why?</vt:lpstr>
      <vt:lpstr>Dangers of Threads</vt:lpstr>
      <vt:lpstr>Inter-Process Communication</vt:lpstr>
      <vt:lpstr>Communication: It Ruins Everything</vt:lpstr>
      <vt:lpstr>Communication: It Ruins Everything</vt:lpstr>
      <vt:lpstr>Message Passing Systems</vt:lpstr>
      <vt:lpstr>Message Passing Systems</vt:lpstr>
      <vt:lpstr>Race Conditions</vt:lpstr>
      <vt:lpstr>Race Conditions</vt:lpstr>
      <vt:lpstr>Race Conditions</vt:lpstr>
      <vt:lpstr>Solution: Critical Regions</vt:lpstr>
      <vt:lpstr>Locking Example</vt:lpstr>
      <vt:lpstr>Solution:  Critical Regions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Gomes de Siqueira,Alexandre</cp:lastModifiedBy>
  <cp:revision>563</cp:revision>
  <dcterms:created xsi:type="dcterms:W3CDTF">2017-06-08T19:59:47Z</dcterms:created>
  <dcterms:modified xsi:type="dcterms:W3CDTF">2023-09-19T12:11:53Z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74FE2410-302F-43A3-9D04-2FBB563A5FD6</vt:lpwstr>
  </property>
  <property fmtid="{D5CDD505-2E9C-101B-9397-08002B2CF9AE}" pid="3" name="ArticulatePath">
    <vt:lpwstr>Hospitality_Template</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\\Mac\Dropbox\Hospitality_Template.ppta</vt:lpwstr>
  </property>
</Properties>
</file>